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FE4"/>
    <a:srgbClr val="427E93"/>
    <a:srgbClr val="6898A9"/>
    <a:srgbClr val="7BA5B4"/>
    <a:srgbClr val="5299B2"/>
    <a:srgbClr val="F7F9FA"/>
    <a:srgbClr val="E2EBEE"/>
    <a:srgbClr val="DF39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88" autoAdjust="0"/>
    <p:restoredTop sz="94620" autoAdjust="0"/>
  </p:normalViewPr>
  <p:slideViewPr>
    <p:cSldViewPr>
      <p:cViewPr>
        <p:scale>
          <a:sx n="80" d="100"/>
          <a:sy n="80" d="100"/>
        </p:scale>
        <p:origin x="60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3/19/2015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9161E7-E54F-49EF-B787-528DDAA6A05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70148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3/19/2015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3/19/2015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3/19/2015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3/19/2015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3/19/2015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3/19/2015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2946843" cy="7573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58" y="131850"/>
            <a:ext cx="3643742" cy="50315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4"/>
          <p:cNvSpPr txBox="1">
            <a:spLocks noChangeArrowheads="1"/>
          </p:cNvSpPr>
          <p:nvPr/>
        </p:nvSpPr>
        <p:spPr bwMode="auto">
          <a:xfrm>
            <a:off x="1521590" y="914626"/>
            <a:ext cx="6530976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3</a:t>
            </a:r>
            <a:r>
              <a:rPr lang="en-US" sz="2000" b="1" baseline="30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rd</a:t>
            </a: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Party Solar PV Power Purchase Agreement (PPA)</a:t>
            </a:r>
            <a:endParaRPr lang="en-US" sz="2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6" name="Freeform 206"/>
          <p:cNvSpPr>
            <a:spLocks/>
          </p:cNvSpPr>
          <p:nvPr/>
        </p:nvSpPr>
        <p:spPr bwMode="auto">
          <a:xfrm>
            <a:off x="152400" y="4356100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chemeClr val="bg1"/>
          </a:solidFill>
          <a:ln w="635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7" name="Freeform 207"/>
          <p:cNvSpPr>
            <a:spLocks/>
          </p:cNvSpPr>
          <p:nvPr/>
        </p:nvSpPr>
        <p:spPr bwMode="auto">
          <a:xfrm>
            <a:off x="5870575" y="2654300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8" name="Freeform 208"/>
          <p:cNvSpPr>
            <a:spLocks/>
          </p:cNvSpPr>
          <p:nvPr/>
        </p:nvSpPr>
        <p:spPr bwMode="auto">
          <a:xfrm>
            <a:off x="6740525" y="2547938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9" name="Freeform 209"/>
          <p:cNvSpPr>
            <a:spLocks/>
          </p:cNvSpPr>
          <p:nvPr/>
        </p:nvSpPr>
        <p:spPr bwMode="auto">
          <a:xfrm>
            <a:off x="6403975" y="3171825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0" name="Freeform 210"/>
          <p:cNvSpPr>
            <a:spLocks/>
          </p:cNvSpPr>
          <p:nvPr/>
        </p:nvSpPr>
        <p:spPr bwMode="auto">
          <a:xfrm>
            <a:off x="6546850" y="2995613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1" name="Freeform 211"/>
          <p:cNvSpPr>
            <a:spLocks/>
          </p:cNvSpPr>
          <p:nvPr/>
        </p:nvSpPr>
        <p:spPr bwMode="auto">
          <a:xfrm>
            <a:off x="6732588" y="2389188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2" name="Freeform 212"/>
          <p:cNvSpPr>
            <a:spLocks/>
          </p:cNvSpPr>
          <p:nvPr/>
        </p:nvSpPr>
        <p:spPr bwMode="auto">
          <a:xfrm>
            <a:off x="7092950" y="2598738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3" name="Freeform 213"/>
          <p:cNvSpPr>
            <a:spLocks/>
          </p:cNvSpPr>
          <p:nvPr/>
        </p:nvSpPr>
        <p:spPr bwMode="auto">
          <a:xfrm>
            <a:off x="6073775" y="3022600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4" name="Freeform 214"/>
          <p:cNvSpPr>
            <a:spLocks/>
          </p:cNvSpPr>
          <p:nvPr/>
        </p:nvSpPr>
        <p:spPr bwMode="auto">
          <a:xfrm>
            <a:off x="6891338" y="1625600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5" name="Freeform 215"/>
          <p:cNvSpPr>
            <a:spLocks/>
          </p:cNvSpPr>
          <p:nvPr/>
        </p:nvSpPr>
        <p:spPr bwMode="auto">
          <a:xfrm>
            <a:off x="6807200" y="2022475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6" name="Freeform 216"/>
          <p:cNvSpPr>
            <a:spLocks/>
          </p:cNvSpPr>
          <p:nvPr/>
        </p:nvSpPr>
        <p:spPr bwMode="auto">
          <a:xfrm>
            <a:off x="6573838" y="2738438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7" name="Freeform 217"/>
          <p:cNvSpPr>
            <a:spLocks/>
          </p:cNvSpPr>
          <p:nvPr/>
        </p:nvSpPr>
        <p:spPr bwMode="auto">
          <a:xfrm>
            <a:off x="5957888" y="2132013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8" name="Freeform 218"/>
          <p:cNvSpPr>
            <a:spLocks/>
          </p:cNvSpPr>
          <p:nvPr/>
        </p:nvSpPr>
        <p:spPr bwMode="auto">
          <a:xfrm>
            <a:off x="6950075" y="2540000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9" name="Freeform 219"/>
          <p:cNvSpPr>
            <a:spLocks/>
          </p:cNvSpPr>
          <p:nvPr/>
        </p:nvSpPr>
        <p:spPr bwMode="auto">
          <a:xfrm>
            <a:off x="6634163" y="2082800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" name="Freeform 221"/>
          <p:cNvSpPr>
            <a:spLocks/>
          </p:cNvSpPr>
          <p:nvPr/>
        </p:nvSpPr>
        <p:spPr bwMode="auto">
          <a:xfrm>
            <a:off x="5607050" y="3124200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1" name="Freeform 222"/>
          <p:cNvSpPr>
            <a:spLocks/>
          </p:cNvSpPr>
          <p:nvPr/>
        </p:nvSpPr>
        <p:spPr bwMode="auto">
          <a:xfrm>
            <a:off x="6605588" y="3275013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" name="Freeform 223"/>
          <p:cNvSpPr>
            <a:spLocks/>
          </p:cNvSpPr>
          <p:nvPr/>
        </p:nvSpPr>
        <p:spPr bwMode="auto">
          <a:xfrm>
            <a:off x="5707063" y="2990850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" name="Freeform 224"/>
          <p:cNvSpPr>
            <a:spLocks/>
          </p:cNvSpPr>
          <p:nvPr/>
        </p:nvSpPr>
        <p:spPr bwMode="auto">
          <a:xfrm>
            <a:off x="1522413" y="2798763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4" name="Freeform 225"/>
          <p:cNvSpPr>
            <a:spLocks/>
          </p:cNvSpPr>
          <p:nvPr/>
        </p:nvSpPr>
        <p:spPr bwMode="auto">
          <a:xfrm>
            <a:off x="598488" y="1524000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" name="Freeform 226"/>
          <p:cNvSpPr>
            <a:spLocks/>
          </p:cNvSpPr>
          <p:nvPr/>
        </p:nvSpPr>
        <p:spPr bwMode="auto">
          <a:xfrm>
            <a:off x="804863" y="1562100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" name="Freeform 227"/>
          <p:cNvSpPr>
            <a:spLocks/>
          </p:cNvSpPr>
          <p:nvPr/>
        </p:nvSpPr>
        <p:spPr bwMode="auto">
          <a:xfrm>
            <a:off x="2010874" y="2379811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chemeClr val="bg1">
              <a:alpha val="80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7" name="Freeform 228"/>
          <p:cNvSpPr>
            <a:spLocks/>
          </p:cNvSpPr>
          <p:nvPr/>
        </p:nvSpPr>
        <p:spPr bwMode="auto">
          <a:xfrm>
            <a:off x="4289425" y="2135188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8" name="Freeform 229"/>
          <p:cNvSpPr>
            <a:spLocks/>
          </p:cNvSpPr>
          <p:nvPr/>
        </p:nvSpPr>
        <p:spPr bwMode="auto">
          <a:xfrm>
            <a:off x="4513263" y="2813050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9" name="Freeform 230"/>
          <p:cNvSpPr>
            <a:spLocks/>
          </p:cNvSpPr>
          <p:nvPr/>
        </p:nvSpPr>
        <p:spPr bwMode="auto">
          <a:xfrm>
            <a:off x="3846513" y="2684463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0" name="Freeform 231"/>
          <p:cNvSpPr>
            <a:spLocks/>
          </p:cNvSpPr>
          <p:nvPr/>
        </p:nvSpPr>
        <p:spPr bwMode="auto">
          <a:xfrm>
            <a:off x="3127900" y="3262762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1" name="Freeform 233"/>
          <p:cNvSpPr>
            <a:spLocks/>
          </p:cNvSpPr>
          <p:nvPr/>
        </p:nvSpPr>
        <p:spPr bwMode="auto">
          <a:xfrm>
            <a:off x="3964781" y="3151337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" name="Freeform 232"/>
          <p:cNvSpPr>
            <a:spLocks/>
          </p:cNvSpPr>
          <p:nvPr/>
        </p:nvSpPr>
        <p:spPr bwMode="auto">
          <a:xfrm>
            <a:off x="3766930" y="1775387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3" name="Freeform 234"/>
          <p:cNvSpPr>
            <a:spLocks/>
          </p:cNvSpPr>
          <p:nvPr/>
        </p:nvSpPr>
        <p:spPr bwMode="auto">
          <a:xfrm>
            <a:off x="2949575" y="1822450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4" name="Freeform 235" descr="25%"/>
          <p:cNvSpPr>
            <a:spLocks/>
          </p:cNvSpPr>
          <p:nvPr/>
        </p:nvSpPr>
        <p:spPr bwMode="auto">
          <a:xfrm>
            <a:off x="2906377" y="2773363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5" name="Freeform 238"/>
          <p:cNvSpPr>
            <a:spLocks/>
          </p:cNvSpPr>
          <p:nvPr/>
        </p:nvSpPr>
        <p:spPr bwMode="auto">
          <a:xfrm>
            <a:off x="4130675" y="3795713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chemeClr val="bg1">
              <a:alpha val="80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6" name="Freeform 239"/>
          <p:cNvSpPr>
            <a:spLocks/>
          </p:cNvSpPr>
          <p:nvPr/>
        </p:nvSpPr>
        <p:spPr bwMode="auto">
          <a:xfrm>
            <a:off x="2982810" y="3745022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rgbClr val="6898A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7" name="Freeform 236"/>
          <p:cNvSpPr>
            <a:spLocks/>
          </p:cNvSpPr>
          <p:nvPr/>
        </p:nvSpPr>
        <p:spPr bwMode="auto">
          <a:xfrm>
            <a:off x="2922588" y="2301875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8" name="Freeform 240" descr="70%"/>
          <p:cNvSpPr>
            <a:spLocks/>
          </p:cNvSpPr>
          <p:nvPr/>
        </p:nvSpPr>
        <p:spPr bwMode="auto">
          <a:xfrm>
            <a:off x="2431696" y="3823195"/>
            <a:ext cx="1884363" cy="1717675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  <a:alpha val="99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9" name="Freeform 241"/>
          <p:cNvSpPr>
            <a:spLocks/>
          </p:cNvSpPr>
          <p:nvPr/>
        </p:nvSpPr>
        <p:spPr bwMode="auto">
          <a:xfrm>
            <a:off x="1287463" y="3595688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20" name="Group 242"/>
          <p:cNvGrpSpPr>
            <a:grpSpLocks/>
          </p:cNvGrpSpPr>
          <p:nvPr/>
        </p:nvGrpSpPr>
        <p:grpSpPr bwMode="auto">
          <a:xfrm>
            <a:off x="301625" y="2551113"/>
            <a:ext cx="1133475" cy="1711325"/>
            <a:chOff x="514" y="1479"/>
            <a:chExt cx="717" cy="1163"/>
          </a:xfrm>
          <a:solidFill>
            <a:srgbClr val="D0DFE4"/>
          </a:solidFill>
        </p:grpSpPr>
        <p:sp>
          <p:nvSpPr>
            <p:cNvPr id="121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26" name="Freeform 248"/>
          <p:cNvSpPr>
            <a:spLocks/>
          </p:cNvSpPr>
          <p:nvPr/>
        </p:nvSpPr>
        <p:spPr bwMode="auto">
          <a:xfrm>
            <a:off x="2189163" y="3038475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7" name="Freeform 249" descr="70%"/>
          <p:cNvSpPr>
            <a:spLocks/>
          </p:cNvSpPr>
          <p:nvPr/>
        </p:nvSpPr>
        <p:spPr bwMode="auto">
          <a:xfrm>
            <a:off x="1287463" y="1654175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chemeClr val="bg1">
              <a:alpha val="25098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8" name="Freeform 250"/>
          <p:cNvSpPr>
            <a:spLocks/>
          </p:cNvSpPr>
          <p:nvPr/>
        </p:nvSpPr>
        <p:spPr bwMode="auto">
          <a:xfrm>
            <a:off x="1587500" y="1673225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9" name="Freeform 251"/>
          <p:cNvSpPr>
            <a:spLocks/>
          </p:cNvSpPr>
          <p:nvPr/>
        </p:nvSpPr>
        <p:spPr bwMode="auto">
          <a:xfrm>
            <a:off x="2074178" y="3676626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" name="Freeform 252"/>
          <p:cNvSpPr>
            <a:spLocks/>
          </p:cNvSpPr>
          <p:nvPr/>
        </p:nvSpPr>
        <p:spPr bwMode="auto">
          <a:xfrm>
            <a:off x="804863" y="2671763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" name="Freeform 253"/>
          <p:cNvSpPr>
            <a:spLocks/>
          </p:cNvSpPr>
          <p:nvPr/>
        </p:nvSpPr>
        <p:spPr bwMode="auto">
          <a:xfrm>
            <a:off x="388938" y="1911350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2" name="Freeform 254"/>
          <p:cNvSpPr>
            <a:spLocks/>
          </p:cNvSpPr>
          <p:nvPr/>
        </p:nvSpPr>
        <p:spPr bwMode="auto">
          <a:xfrm>
            <a:off x="4991100" y="2887663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3" name="Freeform 257"/>
          <p:cNvSpPr>
            <a:spLocks/>
          </p:cNvSpPr>
          <p:nvPr/>
        </p:nvSpPr>
        <p:spPr bwMode="auto">
          <a:xfrm>
            <a:off x="5270500" y="2233613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4" name="Group 141"/>
          <p:cNvGrpSpPr/>
          <p:nvPr/>
        </p:nvGrpSpPr>
        <p:grpSpPr>
          <a:xfrm>
            <a:off x="4576763" y="1952625"/>
            <a:ext cx="1035050" cy="965200"/>
            <a:chOff x="4576763" y="1812925"/>
            <a:chExt cx="1035050" cy="965200"/>
          </a:xfrm>
          <a:solidFill>
            <a:srgbClr val="D0DFE4"/>
          </a:solidFill>
        </p:grpSpPr>
        <p:grpSp>
          <p:nvGrpSpPr>
            <p:cNvPr id="135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137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8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6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9" name="Freeform 259"/>
          <p:cNvSpPr>
            <a:spLocks/>
          </p:cNvSpPr>
          <p:nvPr/>
        </p:nvSpPr>
        <p:spPr bwMode="auto">
          <a:xfrm>
            <a:off x="5343525" y="2773363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0" name="Freeform 260"/>
          <p:cNvSpPr>
            <a:spLocks/>
          </p:cNvSpPr>
          <p:nvPr/>
        </p:nvSpPr>
        <p:spPr bwMode="auto">
          <a:xfrm>
            <a:off x="4597400" y="4016375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1" name="Freeform 261"/>
          <p:cNvSpPr>
            <a:spLocks/>
          </p:cNvSpPr>
          <p:nvPr/>
        </p:nvSpPr>
        <p:spPr bwMode="auto">
          <a:xfrm>
            <a:off x="5024438" y="3978275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42" name="Group 139"/>
          <p:cNvGrpSpPr>
            <a:grpSpLocks/>
          </p:cNvGrpSpPr>
          <p:nvPr/>
        </p:nvGrpSpPr>
        <p:grpSpPr bwMode="auto">
          <a:xfrm>
            <a:off x="5181600" y="4575175"/>
            <a:ext cx="1235075" cy="987425"/>
            <a:chOff x="5181600" y="4435475"/>
            <a:chExt cx="1235075" cy="987425"/>
          </a:xfrm>
          <a:solidFill>
            <a:srgbClr val="6898A9"/>
          </a:solidFill>
        </p:grpSpPr>
        <p:sp>
          <p:nvSpPr>
            <p:cNvPr id="143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9" name="Freeform 268"/>
          <p:cNvSpPr>
            <a:spLocks/>
          </p:cNvSpPr>
          <p:nvPr/>
        </p:nvSpPr>
        <p:spPr bwMode="auto">
          <a:xfrm>
            <a:off x="5384800" y="3933825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rgbClr val="6898A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0" name="Freeform 269"/>
          <p:cNvSpPr>
            <a:spLocks/>
          </p:cNvSpPr>
          <p:nvPr/>
        </p:nvSpPr>
        <p:spPr bwMode="auto">
          <a:xfrm>
            <a:off x="4838700" y="3306763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rgbClr val="6898A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1" name="Freeform 271"/>
          <p:cNvSpPr>
            <a:spLocks/>
          </p:cNvSpPr>
          <p:nvPr/>
        </p:nvSpPr>
        <p:spPr bwMode="auto">
          <a:xfrm>
            <a:off x="5561013" y="3522663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solidFill>
            <a:srgbClr val="6898A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2" name="Freeform 272" descr="70%"/>
          <p:cNvSpPr>
            <a:spLocks/>
          </p:cNvSpPr>
          <p:nvPr/>
        </p:nvSpPr>
        <p:spPr bwMode="auto">
          <a:xfrm>
            <a:off x="5700713" y="3870325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chemeClr val="bg1">
              <a:alpha val="25098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53" name="Group 273"/>
          <p:cNvGrpSpPr>
            <a:grpSpLocks/>
          </p:cNvGrpSpPr>
          <p:nvPr/>
        </p:nvGrpSpPr>
        <p:grpSpPr bwMode="auto">
          <a:xfrm>
            <a:off x="1219200" y="4737100"/>
            <a:ext cx="885825" cy="579438"/>
            <a:chOff x="1710" y="3401"/>
            <a:chExt cx="498" cy="349"/>
          </a:xfrm>
          <a:solidFill>
            <a:srgbClr val="D0DFE4"/>
          </a:solidFill>
        </p:grpSpPr>
        <p:sp>
          <p:nvSpPr>
            <p:cNvPr id="154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62" name="Text Box 237"/>
          <p:cNvSpPr txBox="1">
            <a:spLocks noChangeArrowheads="1"/>
          </p:cNvSpPr>
          <p:nvPr/>
        </p:nvSpPr>
        <p:spPr bwMode="auto">
          <a:xfrm>
            <a:off x="2952750" y="1365250"/>
            <a:ext cx="32766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</a:t>
            </a:r>
            <a:r>
              <a:rPr lang="en-US" sz="13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March 2015</a:t>
            </a:r>
            <a:endParaRPr lang="en-US" sz="13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4" name="Oval 201"/>
          <p:cNvSpPr>
            <a:spLocks noChangeArrowheads="1"/>
          </p:cNvSpPr>
          <p:nvPr/>
        </p:nvSpPr>
        <p:spPr bwMode="auto">
          <a:xfrm>
            <a:off x="6918001" y="3447701"/>
            <a:ext cx="228600" cy="228600"/>
          </a:xfrm>
          <a:prstGeom prst="ellipse">
            <a:avLst/>
          </a:prstGeom>
          <a:solidFill>
            <a:srgbClr val="D0DFE4"/>
          </a:solidFill>
          <a:ln w="6350" algn="ctr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166" name="Freeform 237"/>
          <p:cNvSpPr>
            <a:spLocks/>
          </p:cNvSpPr>
          <p:nvPr/>
        </p:nvSpPr>
        <p:spPr bwMode="auto">
          <a:xfrm>
            <a:off x="4235450" y="4367213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3" name="TextBox 202"/>
          <p:cNvSpPr txBox="1"/>
          <p:nvPr/>
        </p:nvSpPr>
        <p:spPr>
          <a:xfrm>
            <a:off x="6519157" y="4759404"/>
            <a:ext cx="2598562" cy="1231106"/>
          </a:xfrm>
          <a:prstGeom prst="rect">
            <a:avLst/>
          </a:prstGeom>
          <a:solidFill>
            <a:srgbClr val="E2EBEE">
              <a:alpha val="29020"/>
            </a:srgb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At Least 24 States</a:t>
            </a:r>
          </a:p>
          <a:p>
            <a:r>
              <a:rPr lang="en-US" sz="1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+ </a:t>
            </a:r>
            <a:r>
              <a:rPr lang="en-US" sz="1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Washington DC </a:t>
            </a:r>
            <a:r>
              <a:rPr lang="en-US" sz="1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and Puerto Rico Authorize or Allow 3</a:t>
            </a:r>
            <a:r>
              <a:rPr lang="en-US" sz="1400" b="1" baseline="30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rd</a:t>
            </a:r>
            <a:r>
              <a:rPr lang="en-US" sz="1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Party Solar PV Power</a:t>
            </a:r>
            <a:endParaRPr lang="en-US" sz="1400" b="1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49" name="Text Box 279"/>
          <p:cNvSpPr txBox="1">
            <a:spLocks noChangeArrowheads="1"/>
          </p:cNvSpPr>
          <p:nvPr/>
        </p:nvSpPr>
        <p:spPr bwMode="auto">
          <a:xfrm>
            <a:off x="585812" y="5783443"/>
            <a:ext cx="475771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Apparently disallowed by state or otherwise restricted by legal barriers</a:t>
            </a:r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50" name="Text Box 279"/>
          <p:cNvSpPr txBox="1">
            <a:spLocks noChangeArrowheads="1"/>
          </p:cNvSpPr>
          <p:nvPr/>
        </p:nvSpPr>
        <p:spPr bwMode="auto">
          <a:xfrm>
            <a:off x="575186" y="6355620"/>
            <a:ext cx="181620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Status unclear or unknown</a:t>
            </a:r>
            <a:endParaRPr lang="en-US" sz="1200" dirty="0">
              <a:latin typeface="Tahoma" pitchFamily="34" charset="0"/>
            </a:endParaRPr>
          </a:p>
        </p:txBody>
      </p:sp>
      <p:sp>
        <p:nvSpPr>
          <p:cNvPr id="251" name="Rectangle 284"/>
          <p:cNvSpPr>
            <a:spLocks noChangeArrowheads="1"/>
          </p:cNvSpPr>
          <p:nvPr/>
        </p:nvSpPr>
        <p:spPr bwMode="auto">
          <a:xfrm>
            <a:off x="284662" y="6070427"/>
            <a:ext cx="228600" cy="228600"/>
          </a:xfrm>
          <a:prstGeom prst="rect">
            <a:avLst/>
          </a:prstGeom>
          <a:solidFill>
            <a:srgbClr val="D0DFE4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52" name="Rectangle 285" descr="25%"/>
          <p:cNvSpPr>
            <a:spLocks noChangeArrowheads="1"/>
          </p:cNvSpPr>
          <p:nvPr/>
        </p:nvSpPr>
        <p:spPr bwMode="auto">
          <a:xfrm>
            <a:off x="284662" y="6355620"/>
            <a:ext cx="228600" cy="2286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6" name="TextBox 435"/>
          <p:cNvSpPr txBox="1"/>
          <p:nvPr/>
        </p:nvSpPr>
        <p:spPr>
          <a:xfrm>
            <a:off x="4263176" y="5064056"/>
            <a:ext cx="14620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U.S. Territories</a:t>
            </a:r>
            <a:endParaRPr lang="en-US" sz="13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44" name="Freeform 236" descr="70%"/>
          <p:cNvSpPr>
            <a:spLocks/>
          </p:cNvSpPr>
          <p:nvPr/>
        </p:nvSpPr>
        <p:spPr bwMode="auto">
          <a:xfrm>
            <a:off x="2922066" y="2297906"/>
            <a:ext cx="950804" cy="569912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chemeClr val="bg1"/>
          </a:solidFill>
          <a:ln w="3175" cap="rnd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sz="9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50" name="TextBox 449"/>
          <p:cNvSpPr txBox="1"/>
          <p:nvPr/>
        </p:nvSpPr>
        <p:spPr>
          <a:xfrm>
            <a:off x="6865938" y="3450587"/>
            <a:ext cx="357973" cy="230832"/>
          </a:xfrm>
          <a:prstGeom prst="rect">
            <a:avLst/>
          </a:prstGeom>
          <a:solidFill>
            <a:srgbClr val="D0DFE4">
              <a:alpha val="0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9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DC</a:t>
            </a:r>
            <a:endParaRPr lang="en-US" sz="9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491" name="Straight Connector 490"/>
          <p:cNvCxnSpPr>
            <a:endCxn id="164" idx="1"/>
          </p:cNvCxnSpPr>
          <p:nvPr/>
        </p:nvCxnSpPr>
        <p:spPr>
          <a:xfrm>
            <a:off x="6416675" y="3220945"/>
            <a:ext cx="534804" cy="260234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3" name="Rectangle 284"/>
          <p:cNvSpPr>
            <a:spLocks noChangeArrowheads="1"/>
          </p:cNvSpPr>
          <p:nvPr/>
        </p:nvSpPr>
        <p:spPr bwMode="auto">
          <a:xfrm>
            <a:off x="284662" y="5785234"/>
            <a:ext cx="228600" cy="228600"/>
          </a:xfrm>
          <a:prstGeom prst="rect">
            <a:avLst/>
          </a:prstGeom>
          <a:solidFill>
            <a:srgbClr val="7BA5B4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3767876" y="2777093"/>
            <a:ext cx="99060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IA: </a:t>
            </a:r>
            <a:r>
              <a:rPr lang="en-US" sz="9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See notes</a:t>
            </a:r>
            <a:endParaRPr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6654800" y="3757153"/>
            <a:ext cx="1581830" cy="3616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VA</a:t>
            </a:r>
            <a:r>
              <a:rPr lang="en-US" sz="85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8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Limited within a certain </a:t>
            </a:r>
            <a:r>
              <a:rPr lang="en-US" sz="850" dirty="0">
                <a:latin typeface="Helvetica" panose="020B0604020202020204" pitchFamily="34" charset="0"/>
                <a:cs typeface="Helvetica" panose="020B0604020202020204" pitchFamily="34" charset="0"/>
              </a:rPr>
              <a:t>utility's service territory</a:t>
            </a:r>
          </a:p>
        </p:txBody>
      </p:sp>
      <p:sp>
        <p:nvSpPr>
          <p:cNvPr id="253" name="TextBox 252"/>
          <p:cNvSpPr txBox="1"/>
          <p:nvPr/>
        </p:nvSpPr>
        <p:spPr>
          <a:xfrm>
            <a:off x="2165708" y="3107530"/>
            <a:ext cx="1074271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5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CO: </a:t>
            </a:r>
            <a:r>
              <a:rPr lang="en-US" sz="8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With </a:t>
            </a:r>
            <a:r>
              <a:rPr lang="en-US" sz="850" dirty="0">
                <a:latin typeface="Helvetica" panose="020B0604020202020204" pitchFamily="34" charset="0"/>
                <a:cs typeface="Helvetica" panose="020B0604020202020204" pitchFamily="34" charset="0"/>
              </a:rPr>
              <a:t>system size limitations</a:t>
            </a:r>
          </a:p>
        </p:txBody>
      </p:sp>
      <p:sp>
        <p:nvSpPr>
          <p:cNvPr id="255" name="TextBox 254"/>
          <p:cNvSpPr txBox="1"/>
          <p:nvPr/>
        </p:nvSpPr>
        <p:spPr>
          <a:xfrm>
            <a:off x="2877640" y="4427538"/>
            <a:ext cx="1124448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5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TX: </a:t>
            </a:r>
            <a:r>
              <a:rPr lang="en-US" sz="8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With </a:t>
            </a:r>
            <a:r>
              <a:rPr lang="en-US" sz="850" dirty="0">
                <a:latin typeface="Helvetica" panose="020B0604020202020204" pitchFamily="34" charset="0"/>
                <a:cs typeface="Helvetica" panose="020B0604020202020204" pitchFamily="34" charset="0"/>
              </a:rPr>
              <a:t>system size </a:t>
            </a:r>
            <a:r>
              <a:rPr lang="en-US" sz="8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limitations</a:t>
            </a:r>
            <a:endParaRPr lang="en-US" sz="85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56" name="TextBox 255"/>
          <p:cNvSpPr txBox="1"/>
          <p:nvPr/>
        </p:nvSpPr>
        <p:spPr>
          <a:xfrm>
            <a:off x="686037" y="2914651"/>
            <a:ext cx="1082234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5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NV: </a:t>
            </a:r>
            <a:r>
              <a:rPr lang="en-US" sz="850" dirty="0">
                <a:latin typeface="Helvetica" panose="020B0604020202020204" pitchFamily="34" charset="0"/>
                <a:cs typeface="Helvetica" panose="020B0604020202020204" pitchFamily="34" charset="0"/>
              </a:rPr>
              <a:t>W</a:t>
            </a:r>
            <a:r>
              <a:rPr lang="en-US" sz="8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ith system size limitations</a:t>
            </a:r>
            <a:endParaRPr lang="en-US" sz="85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57" name="TextBox 256"/>
          <p:cNvSpPr txBox="1"/>
          <p:nvPr/>
        </p:nvSpPr>
        <p:spPr>
          <a:xfrm>
            <a:off x="1358375" y="3276579"/>
            <a:ext cx="1084963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5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UT: </a:t>
            </a:r>
            <a:r>
              <a:rPr lang="en-US" sz="8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Limited to certain sectors</a:t>
            </a:r>
            <a:endParaRPr lang="en-US" sz="85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58" name="TextBox 257"/>
          <p:cNvSpPr txBox="1"/>
          <p:nvPr/>
        </p:nvSpPr>
        <p:spPr>
          <a:xfrm>
            <a:off x="1225631" y="4005454"/>
            <a:ext cx="9644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59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AZ: </a:t>
            </a:r>
            <a:r>
              <a:rPr lang="en-US" sz="8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Limited to certain sectors</a:t>
            </a:r>
            <a:endParaRPr lang="en-US" sz="85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59" name="TextBox 258"/>
          <p:cNvSpPr txBox="1"/>
          <p:nvPr/>
        </p:nvSpPr>
        <p:spPr>
          <a:xfrm>
            <a:off x="6994201" y="2697781"/>
            <a:ext cx="1143000" cy="3616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RI</a:t>
            </a:r>
            <a:r>
              <a:rPr lang="en-US" sz="85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8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May be limited to certain sectors</a:t>
            </a:r>
            <a:endParaRPr lang="en-US" sz="85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61" name="Text Box 279"/>
          <p:cNvSpPr txBox="1">
            <a:spLocks noChangeArrowheads="1"/>
          </p:cNvSpPr>
          <p:nvPr/>
        </p:nvSpPr>
        <p:spPr bwMode="auto">
          <a:xfrm>
            <a:off x="575186" y="6073529"/>
            <a:ext cx="53668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latin typeface="Helvetica" panose="020B0604020202020204" pitchFamily="34" charset="0"/>
                <a:cs typeface="Helvetica" panose="020B0604020202020204" pitchFamily="34" charset="0"/>
              </a:rPr>
              <a:t>Authorized by state or otherwise currently in use, at least in certain jurisdictions</a:t>
            </a:r>
          </a:p>
          <a:p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63" name="TextBox 262"/>
          <p:cNvSpPr txBox="1"/>
          <p:nvPr/>
        </p:nvSpPr>
        <p:spPr>
          <a:xfrm>
            <a:off x="4408005" y="5326158"/>
            <a:ext cx="531359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Guam</a:t>
            </a:r>
            <a:endParaRPr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64" name="TextBox 263"/>
          <p:cNvSpPr txBox="1"/>
          <p:nvPr/>
        </p:nvSpPr>
        <p:spPr>
          <a:xfrm>
            <a:off x="4977464" y="5327206"/>
            <a:ext cx="531359" cy="23083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USVI</a:t>
            </a:r>
            <a:endParaRPr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66" name="TextBox 265"/>
          <p:cNvSpPr txBox="1"/>
          <p:nvPr/>
        </p:nvSpPr>
        <p:spPr>
          <a:xfrm>
            <a:off x="3964781" y="5330952"/>
            <a:ext cx="404443" cy="228600"/>
          </a:xfrm>
          <a:prstGeom prst="rect">
            <a:avLst/>
          </a:prstGeom>
          <a:solidFill>
            <a:srgbClr val="D0DFE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</a:t>
            </a:r>
            <a:endParaRPr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67" name="TextBox 266"/>
          <p:cNvSpPr txBox="1"/>
          <p:nvPr/>
        </p:nvSpPr>
        <p:spPr>
          <a:xfrm>
            <a:off x="5545010" y="5330952"/>
            <a:ext cx="404007" cy="23083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NMI</a:t>
            </a:r>
            <a:endParaRPr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04800" y="1450975"/>
            <a:ext cx="8229600" cy="457200"/>
          </a:xfrm>
        </p:spPr>
        <p:txBody>
          <a:bodyPr/>
          <a:lstStyle/>
          <a:p>
            <a:pPr eaLnBrk="1" hangingPunct="1"/>
            <a:r>
              <a:rPr lang="en-US" sz="2000" b="1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Important Information Regarding 3</a:t>
            </a:r>
            <a:r>
              <a:rPr lang="en-US" sz="2000" b="1" i="1" baseline="30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rd</a:t>
            </a:r>
            <a:r>
              <a:rPr lang="en-US" sz="2000" b="1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-Party Solar PPAs</a:t>
            </a:r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075" name="Rectangle 22"/>
          <p:cNvSpPr>
            <a:spLocks noChangeArrowheads="1"/>
          </p:cNvSpPr>
          <p:nvPr/>
        </p:nvSpPr>
        <p:spPr bwMode="auto">
          <a:xfrm>
            <a:off x="685800" y="2136775"/>
            <a:ext cx="78486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Authorization for 3</a:t>
            </a:r>
            <a:r>
              <a:rPr lang="en-US" sz="1400" baseline="30000" dirty="0">
                <a:latin typeface="Helvetica" panose="020B0604020202020204" pitchFamily="34" charset="0"/>
                <a:cs typeface="Helvetica" panose="020B0604020202020204" pitchFamily="34" charset="0"/>
              </a:rPr>
              <a:t>rd</a:t>
            </a:r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-party solar PV PPAs usually lies in the definition of a “utility” in state statutes, regulations or case law; in state regulatory commission decisions or orders; and/or in rules and guidelines for state incentive programs.  </a:t>
            </a:r>
          </a:p>
          <a:p>
            <a:pPr eaLnBrk="0" hangingPunct="0">
              <a:spcBef>
                <a:spcPct val="50000"/>
              </a:spcBef>
            </a:pPr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Even though a state may have authorized the use of 3</a:t>
            </a:r>
            <a:r>
              <a:rPr lang="en-US" sz="1400" baseline="30000" dirty="0">
                <a:latin typeface="Helvetica" panose="020B0604020202020204" pitchFamily="34" charset="0"/>
                <a:cs typeface="Helvetica" panose="020B0604020202020204" pitchFamily="34" charset="0"/>
              </a:rPr>
              <a:t>rd</a:t>
            </a:r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-party PPAs, it does not mean that these arrangements are allowed in every jurisdiction. For example, municipal utilities may not allow 3</a:t>
            </a:r>
            <a:r>
              <a:rPr lang="en-US" sz="1400" baseline="30000" dirty="0">
                <a:latin typeface="Helvetica" panose="020B0604020202020204" pitchFamily="34" charset="0"/>
                <a:cs typeface="Helvetica" panose="020B0604020202020204" pitchFamily="34" charset="0"/>
              </a:rPr>
              <a:t>rd</a:t>
            </a:r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-party PPAs in their territories even though they are allowed or in use in the state’s investor-owned utility (IOU) territories. </a:t>
            </a:r>
          </a:p>
          <a:p>
            <a:pPr eaLnBrk="0" hangingPunct="0">
              <a:spcBef>
                <a:spcPct val="50000"/>
              </a:spcBef>
            </a:pPr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Though a 3</a:t>
            </a:r>
            <a:r>
              <a:rPr lang="en-US" sz="1400" baseline="30000" dirty="0">
                <a:latin typeface="Helvetica" panose="020B0604020202020204" pitchFamily="34" charset="0"/>
                <a:cs typeface="Helvetica" panose="020B0604020202020204" pitchFamily="34" charset="0"/>
              </a:rPr>
              <a:t>rd</a:t>
            </a:r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-party PPA provider may not be subject to the same regulations as utilities, additional licensing requirements may still apply.</a:t>
            </a:r>
          </a:p>
          <a:p>
            <a:pPr eaLnBrk="0" hangingPunct="0">
              <a:spcBef>
                <a:spcPct val="50000"/>
              </a:spcBef>
            </a:pPr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This map and information is provided as a public service and does not constitute legal advice. Seek qualified legal expertise before making binding financial decisions related to a 3</a:t>
            </a:r>
            <a:r>
              <a:rPr lang="en-US" sz="1400" baseline="30000" dirty="0">
                <a:latin typeface="Helvetica" panose="020B0604020202020204" pitchFamily="34" charset="0"/>
                <a:cs typeface="Helvetica" panose="020B0604020202020204" pitchFamily="34" charset="0"/>
              </a:rPr>
              <a:t>rd</a:t>
            </a:r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-party PPA. </a:t>
            </a:r>
          </a:p>
        </p:txBody>
      </p:sp>
    </p:spTree>
    <p:extLst>
      <p:ext uri="{BB962C8B-B14F-4D97-AF65-F5344CB8AC3E}">
        <p14:creationId xmlns:p14="http://schemas.microsoft.com/office/powerpoint/2010/main" val="118641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533400" y="11430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000" b="1" i="1" dirty="0"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Authorities/References</a:t>
            </a:r>
            <a:endParaRPr lang="en-US" sz="4400" dirty="0">
              <a:latin typeface="Helvetica" panose="020B0604020202020204" pitchFamily="34" charset="0"/>
              <a:ea typeface="+mj-ea"/>
              <a:cs typeface="Helvetica" panose="020B0604020202020204" pitchFamily="34" charset="0"/>
            </a:endParaRPr>
          </a:p>
        </p:txBody>
      </p:sp>
      <p:sp>
        <p:nvSpPr>
          <p:cNvPr id="5" name="Content Placeholder 4"/>
          <p:cNvSpPr txBox="1">
            <a:spLocks/>
          </p:cNvSpPr>
          <p:nvPr/>
        </p:nvSpPr>
        <p:spPr bwMode="auto">
          <a:xfrm>
            <a:off x="304800" y="1600200"/>
            <a:ext cx="8382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numCol="2"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Arizona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: ACC Decision 71795, Docket E-20690A-09-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0346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(limited to schools, governments or other non-profit entities) </a:t>
            </a:r>
            <a:endParaRPr lang="en-US" sz="105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California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: Cal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. Pub. Util. Code </a:t>
            </a:r>
            <a:r>
              <a:rPr lang="fr-FR" sz="1050" dirty="0">
                <a:latin typeface="Helvetica" panose="020B0604020202020204" pitchFamily="34" charset="0"/>
                <a:cs typeface="Helvetica" panose="020B0604020202020204" pitchFamily="34" charset="0"/>
              </a:rPr>
              <a:t>§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218, </a:t>
            </a:r>
            <a:r>
              <a:rPr lang="fr-FR" sz="1050" dirty="0">
                <a:latin typeface="Helvetica" panose="020B0604020202020204" pitchFamily="34" charset="0"/>
                <a:cs typeface="Helvetica" panose="020B0604020202020204" pitchFamily="34" charset="0"/>
              </a:rPr>
              <a:t>§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2868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Colorado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:  S.B. 09-051; PUC Decision C09-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0990, Docket No. 08R-424E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(2009)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(limited </a:t>
            </a:r>
            <a:r>
              <a:rPr lang="en-US" sz="1050" i="1" dirty="0">
                <a:latin typeface="Helvetica" panose="020B0604020202020204" pitchFamily="34" charset="0"/>
                <a:cs typeface="Helvetica" panose="020B0604020202020204" pitchFamily="34" charset="0"/>
              </a:rPr>
              <a:t>to systems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generating </a:t>
            </a:r>
            <a:r>
              <a:rPr lang="en-US" sz="1050" i="1" dirty="0">
                <a:latin typeface="Helvetica" panose="020B0604020202020204" pitchFamily="34" charset="0"/>
                <a:cs typeface="Helvetica" panose="020B0604020202020204" pitchFamily="34" charset="0"/>
              </a:rPr>
              <a:t>no more than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120</a:t>
            </a:r>
            <a:r>
              <a:rPr lang="en-US" sz="1050" i="1" dirty="0">
                <a:latin typeface="Helvetica" panose="020B0604020202020204" pitchFamily="34" charset="0"/>
                <a:cs typeface="Helvetica" panose="020B0604020202020204" pitchFamily="34" charset="0"/>
              </a:rPr>
              <a:t>% of the average annual electricity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consumption)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Connecticut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Clean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Energy 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Finance and Investment Authority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D.C.: 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REIP Program; PSC Order 15837 (2010)</a:t>
            </a:r>
            <a:endParaRPr lang="en-US" sz="105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Delaware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: S.B. 266 and S.B. 267 (2010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  <a:endParaRPr lang="en-US" sz="105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Florida</a:t>
            </a:r>
            <a:r>
              <a:rPr lang="en-US" sz="1050" dirty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050" dirty="0" smtClean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PSC </a:t>
            </a:r>
            <a:r>
              <a:rPr lang="en-US" sz="1050" dirty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Decision: Docket 860725-EU; Order 17009 (1987)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Georgia</a:t>
            </a:r>
            <a:r>
              <a:rPr lang="en-US" sz="1050" dirty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GA Territorial Act: O.C.G.A. § 46-3-1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Hawaii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: S.B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. 704 (2011)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Illinois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: 220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ILCS 5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/3-105, 16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-102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;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83 Ill. Adm. Code, Part 465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Iowa: 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Iowa Supreme Court, No. 13-0642 (2014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)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(the Iowa Supreme Court’s decision overruled </a:t>
            </a:r>
            <a:r>
              <a:rPr lang="en-US" sz="1050" i="1" dirty="0">
                <a:latin typeface="Helvetica" panose="020B0604020202020204" pitchFamily="34" charset="0"/>
                <a:cs typeface="Helvetica" panose="020B0604020202020204" pitchFamily="34" charset="0"/>
              </a:rPr>
              <a:t>an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earlier IUB's determination</a:t>
            </a:r>
            <a:r>
              <a:rPr lang="en-US" sz="1050" i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that a local </a:t>
            </a:r>
            <a:r>
              <a:rPr lang="en-US" sz="1050" i="1" dirty="0">
                <a:latin typeface="Helvetica" panose="020B0604020202020204" pitchFamily="34" charset="0"/>
                <a:cs typeface="Helvetica" panose="020B0604020202020204" pitchFamily="34" charset="0"/>
              </a:rPr>
              <a:t>solar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company who proposed a 3</a:t>
            </a:r>
            <a:r>
              <a:rPr lang="en-US" sz="1050" i="1" baseline="30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rd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-party PPA would </a:t>
            </a:r>
            <a:r>
              <a:rPr lang="en-US" sz="1050" i="1" dirty="0">
                <a:latin typeface="Helvetica" panose="020B0604020202020204" pitchFamily="34" charset="0"/>
                <a:cs typeface="Helvetica" panose="020B0604020202020204" pitchFamily="34" charset="0"/>
              </a:rPr>
              <a:t>be a “public utility” under Iowa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law)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 smtClean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Kentucky</a:t>
            </a:r>
            <a:r>
              <a:rPr lang="en-US" sz="1050" b="1" dirty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050" dirty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KRS 278.010 (3)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Massachusetts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220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CMR 18.00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Maryland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H.B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. 1057 (2009)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Michigan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2008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Public Act 286; PSC Order Docket U-15787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New Jersey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N.J. Stat. 48:3-51; N.J.A.C. §14:8-4.1 et seq.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New Mexico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H.B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. 181 and S.B. 190 (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2010)</a:t>
            </a:r>
            <a:endParaRPr lang="en-US" sz="105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Nevada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NRS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704.021 (AB 186, 2009); PUC Orders 07-06024 and 07-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06027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(limited </a:t>
            </a:r>
            <a:r>
              <a:rPr lang="en-US" sz="1050" i="1" dirty="0">
                <a:latin typeface="Helvetica" panose="020B0604020202020204" pitchFamily="34" charset="0"/>
                <a:cs typeface="Helvetica" panose="020B0604020202020204" pitchFamily="34" charset="0"/>
              </a:rPr>
              <a:t>to systems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generating </a:t>
            </a:r>
            <a:r>
              <a:rPr lang="en-US" sz="1050" i="1" dirty="0">
                <a:latin typeface="Helvetica" panose="020B0604020202020204" pitchFamily="34" charset="0"/>
                <a:cs typeface="Helvetica" panose="020B0604020202020204" pitchFamily="34" charset="0"/>
              </a:rPr>
              <a:t>no more than 150% of the average annual electricity consumption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  <a:endParaRPr lang="en-US" sz="105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New York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NY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CLS 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Public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Service § 2.13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New Hampshire: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 PUC 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902.03; PUC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Docket DE 10-212 (letter 1/31/12)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North </a:t>
            </a:r>
            <a:r>
              <a:rPr lang="en-US" sz="1050" b="1" dirty="0" smtClean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Carolina</a:t>
            </a:r>
            <a:r>
              <a:rPr lang="en-US" sz="1050" dirty="0" smtClean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General </a:t>
            </a:r>
            <a:r>
              <a:rPr lang="en-US" sz="1050" dirty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Statutes § 62‐3(23)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Ohio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PUC Order 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06-653-EL-ORD (11/05/2008)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 smtClean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Oklahoma</a:t>
            </a:r>
            <a:r>
              <a:rPr lang="en-US" sz="1050" dirty="0" smtClean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17 </a:t>
            </a:r>
            <a:r>
              <a:rPr lang="en-US" sz="1050" dirty="0" err="1" smtClean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Okl</a:t>
            </a:r>
            <a:r>
              <a:rPr lang="en-US" sz="1050" dirty="0" smtClean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 St</a:t>
            </a:r>
            <a:r>
              <a:rPr lang="en-US" sz="1050" dirty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 § </a:t>
            </a:r>
            <a:r>
              <a:rPr lang="en-US" sz="1050" dirty="0" smtClean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151</a:t>
            </a:r>
            <a:r>
              <a:rPr lang="en-US" sz="1050" dirty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; O.A.C. § </a:t>
            </a:r>
            <a:r>
              <a:rPr lang="en-US" sz="1050" dirty="0" smtClean="0">
                <a:solidFill>
                  <a:srgbClr val="427E9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165:40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Oregon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PUC Order, Docket 08-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388; O.R.S </a:t>
            </a:r>
            <a:r>
              <a:rPr lang="fr-FR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§757.005</a:t>
            </a:r>
            <a:endParaRPr lang="en-US" sz="105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Pennsylvania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: PUC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Order, Docket M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-2011-2249441</a:t>
            </a:r>
            <a:endParaRPr lang="en-US" sz="105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Puerto Rico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No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policy reference available; based on news reports and 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articles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Rhode Island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R.I. Gen. Laws § 39-26.4 (2011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)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(3</a:t>
            </a:r>
            <a:r>
              <a:rPr lang="en-US" sz="1050" i="1" baseline="30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rd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-party-owned </a:t>
            </a:r>
            <a:r>
              <a:rPr lang="en-US" sz="1050" i="1" dirty="0">
                <a:latin typeface="Helvetica" panose="020B0604020202020204" pitchFamily="34" charset="0"/>
                <a:cs typeface="Helvetica" panose="020B0604020202020204" pitchFamily="34" charset="0"/>
              </a:rPr>
              <a:t>municipal financing arrangements may net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meter)</a:t>
            </a:r>
            <a:endParaRPr lang="en-US" sz="105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Texas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: S.B. 981 (2011)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(limited </a:t>
            </a:r>
            <a:r>
              <a:rPr lang="en-US" sz="1050" i="1" dirty="0">
                <a:latin typeface="Helvetica" panose="020B0604020202020204" pitchFamily="34" charset="0"/>
                <a:cs typeface="Helvetica" panose="020B0604020202020204" pitchFamily="34" charset="0"/>
              </a:rPr>
              <a:t>to systems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generating electricity no </a:t>
            </a:r>
            <a:r>
              <a:rPr lang="en-US" sz="1050" i="1" dirty="0">
                <a:latin typeface="Helvetica" panose="020B0604020202020204" pitchFamily="34" charset="0"/>
                <a:cs typeface="Helvetica" panose="020B0604020202020204" pitchFamily="34" charset="0"/>
              </a:rPr>
              <a:t>more than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the </a:t>
            </a:r>
            <a:r>
              <a:rPr lang="en-US" sz="1050" i="1" dirty="0">
                <a:latin typeface="Helvetica" panose="020B0604020202020204" pitchFamily="34" charset="0"/>
                <a:cs typeface="Helvetica" panose="020B0604020202020204" pitchFamily="34" charset="0"/>
              </a:rPr>
              <a:t>average annual electricity consumption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  <a:endParaRPr lang="en-US" sz="105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Utah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H.B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. 0145 (2010)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(limited to public </a:t>
            </a:r>
            <a:r>
              <a:rPr lang="en-US" sz="1050" i="1" dirty="0">
                <a:latin typeface="Helvetica" panose="020B0604020202020204" pitchFamily="34" charset="0"/>
                <a:cs typeface="Helvetica" panose="020B0604020202020204" pitchFamily="34" charset="0"/>
              </a:rPr>
              <a:t>buildings, schools or 501(c)(3) non-profits)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Vermont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: No policy reference available, based on news reports and communications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Virginia</a:t>
            </a:r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0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S.B. 1023 (2013)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(limited to solar systems between 50kW and </a:t>
            </a:r>
            <a:r>
              <a:rPr lang="en-US" sz="1050" i="1" dirty="0">
                <a:latin typeface="Helvetica" panose="020B0604020202020204" pitchFamily="34" charset="0"/>
                <a:cs typeface="Helvetica" panose="020B0604020202020204" pitchFamily="34" charset="0"/>
              </a:rPr>
              <a:t>1MW within the certificated service territory, </a:t>
            </a:r>
            <a:r>
              <a:rPr lang="en-US" sz="105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tax exempt entities are exempt from the minimum)</a:t>
            </a:r>
            <a:endParaRPr lang="en-US" sz="10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21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DSIRE Template2</Template>
  <TotalTime>1802</TotalTime>
  <Words>762</Words>
  <Application>Microsoft Office PowerPoint</Application>
  <PresentationFormat>On-screen Show (4:3)</PresentationFormat>
  <Paragraphs>60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Helvetica</vt:lpstr>
      <vt:lpstr>Tahoma</vt:lpstr>
      <vt:lpstr>dsire_PowerTemplate12</vt:lpstr>
      <vt:lpstr>PowerPoint Presentation</vt:lpstr>
      <vt:lpstr>Important Information Regarding 3rd-Party Solar PPAs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Achyut Shrestha</dc:creator>
  <cp:lastModifiedBy>Ethan Case</cp:lastModifiedBy>
  <cp:revision>56</cp:revision>
  <dcterms:created xsi:type="dcterms:W3CDTF">2015-03-16T15:36:26Z</dcterms:created>
  <dcterms:modified xsi:type="dcterms:W3CDTF">2015-03-20T17:01:33Z</dcterms:modified>
</cp:coreProperties>
</file>