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
  </p:notesMasterIdLst>
  <p:sldIdLst>
    <p:sldId id="265"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108" charset="0"/>
        <a:ea typeface="+mn-ea"/>
        <a:cs typeface="Arial" charset="0"/>
      </a:defRPr>
    </a:lvl1pPr>
    <a:lvl2pPr marL="457200" algn="l" rtl="0" fontAlgn="base">
      <a:spcBef>
        <a:spcPct val="0"/>
      </a:spcBef>
      <a:spcAft>
        <a:spcPct val="0"/>
      </a:spcAft>
      <a:defRPr kern="1200">
        <a:solidFill>
          <a:schemeClr val="tx1"/>
        </a:solidFill>
        <a:latin typeface="Calibri" pitchFamily="-108" charset="0"/>
        <a:ea typeface="+mn-ea"/>
        <a:cs typeface="Arial" charset="0"/>
      </a:defRPr>
    </a:lvl2pPr>
    <a:lvl3pPr marL="914400" algn="l" rtl="0" fontAlgn="base">
      <a:spcBef>
        <a:spcPct val="0"/>
      </a:spcBef>
      <a:spcAft>
        <a:spcPct val="0"/>
      </a:spcAft>
      <a:defRPr kern="1200">
        <a:solidFill>
          <a:schemeClr val="tx1"/>
        </a:solidFill>
        <a:latin typeface="Calibri" pitchFamily="-108" charset="0"/>
        <a:ea typeface="+mn-ea"/>
        <a:cs typeface="Arial" charset="0"/>
      </a:defRPr>
    </a:lvl3pPr>
    <a:lvl4pPr marL="1371600" algn="l" rtl="0" fontAlgn="base">
      <a:spcBef>
        <a:spcPct val="0"/>
      </a:spcBef>
      <a:spcAft>
        <a:spcPct val="0"/>
      </a:spcAft>
      <a:defRPr kern="1200">
        <a:solidFill>
          <a:schemeClr val="tx1"/>
        </a:solidFill>
        <a:latin typeface="Calibri" pitchFamily="-108" charset="0"/>
        <a:ea typeface="+mn-ea"/>
        <a:cs typeface="Arial" charset="0"/>
      </a:defRPr>
    </a:lvl4pPr>
    <a:lvl5pPr marL="1828800" algn="l" rtl="0" fontAlgn="base">
      <a:spcBef>
        <a:spcPct val="0"/>
      </a:spcBef>
      <a:spcAft>
        <a:spcPct val="0"/>
      </a:spcAft>
      <a:defRPr kern="1200">
        <a:solidFill>
          <a:schemeClr val="tx1"/>
        </a:solidFill>
        <a:latin typeface="Calibri" pitchFamily="-108" charset="0"/>
        <a:ea typeface="+mn-ea"/>
        <a:cs typeface="Arial" charset="0"/>
      </a:defRPr>
    </a:lvl5pPr>
    <a:lvl6pPr marL="2286000" algn="l" defTabSz="914400" rtl="0" eaLnBrk="1" latinLnBrk="0" hangingPunct="1">
      <a:defRPr kern="1200">
        <a:solidFill>
          <a:schemeClr val="tx1"/>
        </a:solidFill>
        <a:latin typeface="Calibri" pitchFamily="-108" charset="0"/>
        <a:ea typeface="+mn-ea"/>
        <a:cs typeface="Arial" charset="0"/>
      </a:defRPr>
    </a:lvl6pPr>
    <a:lvl7pPr marL="2743200" algn="l" defTabSz="914400" rtl="0" eaLnBrk="1" latinLnBrk="0" hangingPunct="1">
      <a:defRPr kern="1200">
        <a:solidFill>
          <a:schemeClr val="tx1"/>
        </a:solidFill>
        <a:latin typeface="Calibri" pitchFamily="-108" charset="0"/>
        <a:ea typeface="+mn-ea"/>
        <a:cs typeface="Arial" charset="0"/>
      </a:defRPr>
    </a:lvl7pPr>
    <a:lvl8pPr marL="3200400" algn="l" defTabSz="914400" rtl="0" eaLnBrk="1" latinLnBrk="0" hangingPunct="1">
      <a:defRPr kern="1200">
        <a:solidFill>
          <a:schemeClr val="tx1"/>
        </a:solidFill>
        <a:latin typeface="Calibri" pitchFamily="-108" charset="0"/>
        <a:ea typeface="+mn-ea"/>
        <a:cs typeface="Arial" charset="0"/>
      </a:defRPr>
    </a:lvl8pPr>
    <a:lvl9pPr marL="3657600" algn="l" defTabSz="914400" rtl="0" eaLnBrk="1" latinLnBrk="0" hangingPunct="1">
      <a:defRPr kern="1200">
        <a:solidFill>
          <a:schemeClr val="tx1"/>
        </a:solidFill>
        <a:latin typeface="Calibri" pitchFamily="-10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7C3"/>
    <a:srgbClr val="6898A9"/>
    <a:srgbClr val="7BA5B4"/>
    <a:srgbClr val="F1F6F7"/>
    <a:srgbClr val="FFFFFF"/>
    <a:srgbClr val="D0DFE4"/>
    <a:srgbClr val="F5F5F5"/>
    <a:srgbClr val="427E93"/>
    <a:srgbClr val="CCCCCC"/>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79" autoAdjust="0"/>
  </p:normalViewPr>
  <p:slideViewPr>
    <p:cSldViewPr>
      <p:cViewPr varScale="1">
        <p:scale>
          <a:sx n="74" d="100"/>
          <a:sy n="74" d="100"/>
        </p:scale>
        <p:origin x="131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EF2649-638E-4A3B-9B22-8296556C3D7A}" type="datetimeFigureOut">
              <a:rPr lang="en-US"/>
              <a:pPr>
                <a:defRPr/>
              </a:pPr>
              <a:t>7/30/2015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ABE281-4A6A-4529-905C-2D22970ABD29}" type="slidenum">
              <a:rPr lang="en-US"/>
              <a:pPr>
                <a:defRPr/>
              </a:pPr>
              <a:t>‹#›</a:t>
            </a:fld>
            <a:endParaRPr lang="en-US"/>
          </a:p>
        </p:txBody>
      </p:sp>
    </p:spTree>
    <p:extLst>
      <p:ext uri="{BB962C8B-B14F-4D97-AF65-F5344CB8AC3E}">
        <p14:creationId xmlns:p14="http://schemas.microsoft.com/office/powerpoint/2010/main" val="41353518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8E7B18-53A4-4D16-BDAF-46ADB1717D4D}" type="slidenum">
              <a:rPr lang="en-US" smtClean="0"/>
              <a:pPr/>
              <a:t>1</a:t>
            </a:fld>
            <a:endParaRPr lang="en-US" smtClean="0"/>
          </a:p>
        </p:txBody>
      </p:sp>
    </p:spTree>
    <p:extLst>
      <p:ext uri="{BB962C8B-B14F-4D97-AF65-F5344CB8AC3E}">
        <p14:creationId xmlns:p14="http://schemas.microsoft.com/office/powerpoint/2010/main" val="4146964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C5DDA2-7EB8-4193-B61A-A5E53241AC2C}"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CCCA8C-5575-490C-A24A-C4759E4BAB50}" type="slidenum">
              <a:rPr lang="en-US" smtClean="0"/>
              <a:pPr>
                <a:defRPr/>
              </a:pPr>
              <a:t>‹#›</a:t>
            </a:fld>
            <a:endParaRPr lang="en-US"/>
          </a:p>
        </p:txBody>
      </p:sp>
    </p:spTree>
    <p:extLst>
      <p:ext uri="{BB962C8B-B14F-4D97-AF65-F5344CB8AC3E}">
        <p14:creationId xmlns:p14="http://schemas.microsoft.com/office/powerpoint/2010/main" val="5823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A6FD14-BCE4-4D8D-B4A6-4552FF26480B}"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8B7168-E800-428D-91B6-150FC95FD37B}" type="slidenum">
              <a:rPr lang="en-US" smtClean="0"/>
              <a:pPr>
                <a:defRPr/>
              </a:pPr>
              <a:t>‹#›</a:t>
            </a:fld>
            <a:endParaRPr lang="en-US"/>
          </a:p>
        </p:txBody>
      </p:sp>
    </p:spTree>
    <p:extLst>
      <p:ext uri="{BB962C8B-B14F-4D97-AF65-F5344CB8AC3E}">
        <p14:creationId xmlns:p14="http://schemas.microsoft.com/office/powerpoint/2010/main" val="50491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89B4B6-7B6A-4D9E-92DB-1E7D54A7904D}"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643E9E-72BD-436B-A734-0B2F8C38AE72}" type="slidenum">
              <a:rPr lang="en-US" smtClean="0"/>
              <a:pPr>
                <a:defRPr/>
              </a:pPr>
              <a:t>‹#›</a:t>
            </a:fld>
            <a:endParaRPr lang="en-US"/>
          </a:p>
        </p:txBody>
      </p:sp>
    </p:spTree>
    <p:extLst>
      <p:ext uri="{BB962C8B-B14F-4D97-AF65-F5344CB8AC3E}">
        <p14:creationId xmlns:p14="http://schemas.microsoft.com/office/powerpoint/2010/main" val="3361676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5400"/>
            <a:ext cx="4040188"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95400"/>
            <a:ext cx="4041775"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C16B393-44FB-4273-9A80-7CBA8585DBE8}" type="datetimeFigureOut">
              <a:rPr lang="en-US"/>
              <a:pPr>
                <a:defRPr/>
              </a:pPr>
              <a:t>7/30/2015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B0E06E8-F12E-4113-AEC0-26BC7D226C39}" type="slidenum">
              <a:rPr lang="en-US"/>
              <a:pPr>
                <a:defRPr/>
              </a:pPr>
              <a:t>‹#›</a:t>
            </a:fld>
            <a:endParaRPr lang="en-US"/>
          </a:p>
        </p:txBody>
      </p:sp>
    </p:spTree>
    <p:extLst>
      <p:ext uri="{BB962C8B-B14F-4D97-AF65-F5344CB8AC3E}">
        <p14:creationId xmlns:p14="http://schemas.microsoft.com/office/powerpoint/2010/main" val="3805322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DF7007-137F-4829-86F6-8A4EE29E4CD9}"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94AAAB-A474-4CB9-818C-2B4528928F28}" type="slidenum">
              <a:rPr lang="en-US" smtClean="0"/>
              <a:pPr>
                <a:defRPr/>
              </a:pPr>
              <a:t>‹#›</a:t>
            </a:fld>
            <a:endParaRPr lang="en-US"/>
          </a:p>
        </p:txBody>
      </p:sp>
    </p:spTree>
    <p:extLst>
      <p:ext uri="{BB962C8B-B14F-4D97-AF65-F5344CB8AC3E}">
        <p14:creationId xmlns:p14="http://schemas.microsoft.com/office/powerpoint/2010/main" val="253479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457899-23F0-410E-9093-B8E93A174866}"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2C7CDD-8E61-48EF-87EA-64658BD36427}" type="slidenum">
              <a:rPr lang="en-US" smtClean="0"/>
              <a:pPr>
                <a:defRPr/>
              </a:pPr>
              <a:t>‹#›</a:t>
            </a:fld>
            <a:endParaRPr lang="en-US"/>
          </a:p>
        </p:txBody>
      </p:sp>
    </p:spTree>
    <p:extLst>
      <p:ext uri="{BB962C8B-B14F-4D97-AF65-F5344CB8AC3E}">
        <p14:creationId xmlns:p14="http://schemas.microsoft.com/office/powerpoint/2010/main" val="84909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6994647-2B24-456D-B0B4-400064CA12FD}"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D57B86-6E30-4C5C-8631-59477918F5B0}" type="slidenum">
              <a:rPr lang="en-US" smtClean="0"/>
              <a:pPr>
                <a:defRPr/>
              </a:pPr>
              <a:t>‹#›</a:t>
            </a:fld>
            <a:endParaRPr lang="en-US"/>
          </a:p>
        </p:txBody>
      </p:sp>
      <p:grpSp>
        <p:nvGrpSpPr>
          <p:cNvPr id="8" name="Group 8"/>
          <p:cNvGrpSpPr>
            <a:grpSpLocks/>
          </p:cNvGrpSpPr>
          <p:nvPr userDrawn="1"/>
        </p:nvGrpSpPr>
        <p:grpSpPr bwMode="auto">
          <a:xfrm>
            <a:off x="0" y="6286500"/>
            <a:ext cx="9144000" cy="571500"/>
            <a:chOff x="0" y="6287037"/>
            <a:chExt cx="9144000" cy="570963"/>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3264725" y="6387921"/>
              <a:ext cx="3288475"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1156" y="6400799"/>
              <a:ext cx="3263569"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19521" b="16891"/>
            <a:stretch>
              <a:fillRect/>
            </a:stretch>
          </p:blipFill>
          <p:spPr bwMode="auto">
            <a:xfrm>
              <a:off x="6261431" y="6400799"/>
              <a:ext cx="2882569"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p:nvPr/>
          </p:nvCxnSpPr>
          <p:spPr>
            <a:xfrm>
              <a:off x="0" y="6367924"/>
              <a:ext cx="9144000" cy="0"/>
            </a:xfrm>
            <a:prstGeom prst="line">
              <a:avLst/>
            </a:prstGeom>
            <a:ln w="63500" cmpd="thinThick">
              <a:solidFill>
                <a:srgbClr val="DF391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45312"/>
              <a:ext cx="9144000" cy="0"/>
            </a:xfrm>
            <a:prstGeom prst="line">
              <a:avLst/>
            </a:prstGeom>
            <a:ln w="63500" cap="rnd" cmpd="sng">
              <a:solidFill>
                <a:srgbClr val="DF3911"/>
              </a:solidFill>
              <a:prstDash val="solid"/>
              <a:round/>
              <a:head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6287037"/>
              <a:ext cx="9144000" cy="0"/>
            </a:xfrm>
            <a:prstGeom prst="line">
              <a:avLst/>
            </a:prstGeom>
            <a:ln w="63500" cmpd="sng">
              <a:solidFill>
                <a:srgbClr val="DF391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94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E9DF74F-0794-4B5E-9901-1841673D7BE8}" type="datetimeFigureOut">
              <a:rPr lang="en-US" smtClean="0"/>
              <a:pPr>
                <a:defRPr/>
              </a:pPr>
              <a:t>7/30/2015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85CD8B-3494-4572-B5FE-E5EEF54668C4}" type="slidenum">
              <a:rPr lang="en-US" smtClean="0"/>
              <a:pPr>
                <a:defRPr/>
              </a:pPr>
              <a:t>‹#›</a:t>
            </a:fld>
            <a:endParaRPr lang="en-US"/>
          </a:p>
        </p:txBody>
      </p:sp>
    </p:spTree>
    <p:extLst>
      <p:ext uri="{BB962C8B-B14F-4D97-AF65-F5344CB8AC3E}">
        <p14:creationId xmlns:p14="http://schemas.microsoft.com/office/powerpoint/2010/main" val="365656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8F90BBB-0C58-447E-AE90-4599F7C2C751}" type="datetimeFigureOut">
              <a:rPr lang="en-US" smtClean="0"/>
              <a:pPr>
                <a:defRPr/>
              </a:pPr>
              <a:t>7/30/2015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C0FF95-98A0-49AA-BF47-2E618F82A5A3}" type="slidenum">
              <a:rPr lang="en-US" smtClean="0"/>
              <a:pPr>
                <a:defRPr/>
              </a:pPr>
              <a:t>‹#›</a:t>
            </a:fld>
            <a:endParaRPr lang="en-US"/>
          </a:p>
        </p:txBody>
      </p:sp>
    </p:spTree>
    <p:extLst>
      <p:ext uri="{BB962C8B-B14F-4D97-AF65-F5344CB8AC3E}">
        <p14:creationId xmlns:p14="http://schemas.microsoft.com/office/powerpoint/2010/main" val="227941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BB34817-5DF7-409E-B80C-2222E98A77B9}" type="datetimeFigureOut">
              <a:rPr lang="en-US" smtClean="0"/>
              <a:pPr>
                <a:defRPr/>
              </a:pPr>
              <a:t>7/30/2015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F46F51A-5E2E-43D5-A07A-13726B75F4BD}" type="slidenum">
              <a:rPr lang="en-US" smtClean="0"/>
              <a:pPr>
                <a:defRPr/>
              </a:pPr>
              <a:t>‹#›</a:t>
            </a:fld>
            <a:endParaRPr lang="en-US"/>
          </a:p>
        </p:txBody>
      </p:sp>
    </p:spTree>
    <p:extLst>
      <p:ext uri="{BB962C8B-B14F-4D97-AF65-F5344CB8AC3E}">
        <p14:creationId xmlns:p14="http://schemas.microsoft.com/office/powerpoint/2010/main" val="40214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22C769-6301-4F48-9DB5-371AA85965AB}"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50FA60-3B1E-4EAB-AAD0-3B55CA2F9484}" type="slidenum">
              <a:rPr lang="en-US" smtClean="0"/>
              <a:pPr>
                <a:defRPr/>
              </a:pPr>
              <a:t>‹#›</a:t>
            </a:fld>
            <a:endParaRPr lang="en-US"/>
          </a:p>
        </p:txBody>
      </p:sp>
    </p:spTree>
    <p:extLst>
      <p:ext uri="{BB962C8B-B14F-4D97-AF65-F5344CB8AC3E}">
        <p14:creationId xmlns:p14="http://schemas.microsoft.com/office/powerpoint/2010/main" val="2450422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4596EF-5699-42BE-8E08-3F8A2D23308C}"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09402A-AE1F-4B31-ACF8-BDCBE1FDE852}" type="slidenum">
              <a:rPr lang="en-US" smtClean="0"/>
              <a:pPr>
                <a:defRPr/>
              </a:pPr>
              <a:t>‹#›</a:t>
            </a:fld>
            <a:endParaRPr lang="en-US"/>
          </a:p>
        </p:txBody>
      </p:sp>
    </p:spTree>
    <p:extLst>
      <p:ext uri="{BB962C8B-B14F-4D97-AF65-F5344CB8AC3E}">
        <p14:creationId xmlns:p14="http://schemas.microsoft.com/office/powerpoint/2010/main" val="357427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E9DF74F-0794-4B5E-9901-1841673D7BE8}" type="datetimeFigureOut">
              <a:rPr lang="en-US" smtClean="0"/>
              <a:pPr>
                <a:defRPr/>
              </a:pPr>
              <a:t>7/30/2015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CC85CD8B-3494-4572-B5FE-E5EEF54668C4}" type="slidenum">
              <a:rPr lang="en-US" smtClean="0"/>
              <a:pPr>
                <a:defRPr/>
              </a:pPr>
              <a:t>‹#›</a:t>
            </a:fld>
            <a:endParaRPr 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pic>
        <p:nvPicPr>
          <p:cNvPr id="10" name="Picture 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195458" y="131850"/>
            <a:ext cx="3643742" cy="503150"/>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9748180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690" r:id="rId12"/>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txBox="1">
            <a:spLocks noChangeArrowheads="1"/>
          </p:cNvSpPr>
          <p:nvPr/>
        </p:nvSpPr>
        <p:spPr bwMode="auto">
          <a:xfrm>
            <a:off x="-68660" y="868421"/>
            <a:ext cx="9332119" cy="44664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1600" b="1" dirty="0" smtClean="0">
                <a:latin typeface="Helvetica" panose="020B0604020202020204" pitchFamily="34" charset="0"/>
                <a:cs typeface="Helvetica" panose="020B0604020202020204" pitchFamily="34" charset="0"/>
              </a:rPr>
              <a:t>Renewable Portfolio Standards (RPS) with Solar or Distributed Generation Provisions</a:t>
            </a:r>
            <a:endParaRPr lang="en-US" sz="1600" b="1" dirty="0">
              <a:latin typeface="Helvetica" panose="020B0604020202020204" pitchFamily="34" charset="0"/>
              <a:cs typeface="Helvetica" panose="020B0604020202020204" pitchFamily="34" charset="0"/>
            </a:endParaRPr>
          </a:p>
        </p:txBody>
      </p:sp>
      <p:sp>
        <p:nvSpPr>
          <p:cNvPr id="4099" name="Text Box 279"/>
          <p:cNvSpPr txBox="1">
            <a:spLocks noChangeArrowheads="1"/>
          </p:cNvSpPr>
          <p:nvPr/>
        </p:nvSpPr>
        <p:spPr bwMode="auto">
          <a:xfrm>
            <a:off x="382687" y="5649149"/>
            <a:ext cx="2616101" cy="276999"/>
          </a:xfrm>
          <a:prstGeom prst="rect">
            <a:avLst/>
          </a:prstGeom>
          <a:solidFill>
            <a:srgbClr val="F1F6F7"/>
          </a:solidFill>
          <a:ln w="9525">
            <a:solidFill>
              <a:schemeClr val="bg1"/>
            </a:solidFill>
            <a:miter lim="800000"/>
            <a:headEnd/>
            <a:tailEnd/>
          </a:ln>
        </p:spPr>
        <p:txBody>
          <a:bodyPr wrap="none" lIns="0" tIns="0" rIns="0" bIns="0">
            <a:spAutoFit/>
          </a:bodyPr>
          <a:lstStyle/>
          <a:p>
            <a:r>
              <a:rPr lang="en-US" sz="900" dirty="0" smtClean="0">
                <a:latin typeface="Helvetica" panose="020B0604020202020204" pitchFamily="34" charset="0"/>
                <a:cs typeface="Helvetica" panose="020B0604020202020204" pitchFamily="34" charset="0"/>
              </a:rPr>
              <a:t>Renewable Portfolio Standard with solar/distributed</a:t>
            </a:r>
          </a:p>
          <a:p>
            <a:r>
              <a:rPr lang="en-US" sz="900" dirty="0" smtClean="0">
                <a:latin typeface="Helvetica" panose="020B0604020202020204" pitchFamily="34" charset="0"/>
                <a:cs typeface="Helvetica" panose="020B0604020202020204" pitchFamily="34" charset="0"/>
              </a:rPr>
              <a:t> generation (DG) provision</a:t>
            </a:r>
            <a:endParaRPr lang="en-US" sz="900" dirty="0">
              <a:latin typeface="Helvetica" panose="020B0604020202020204" pitchFamily="34" charset="0"/>
              <a:cs typeface="Helvetica" panose="020B0604020202020204" pitchFamily="34" charset="0"/>
            </a:endParaRPr>
          </a:p>
        </p:txBody>
      </p:sp>
      <p:sp>
        <p:nvSpPr>
          <p:cNvPr id="4100" name="Text Box 279"/>
          <p:cNvSpPr txBox="1">
            <a:spLocks noChangeArrowheads="1"/>
          </p:cNvSpPr>
          <p:nvPr/>
        </p:nvSpPr>
        <p:spPr bwMode="auto">
          <a:xfrm>
            <a:off x="379014" y="6087964"/>
            <a:ext cx="2513011" cy="138499"/>
          </a:xfrm>
          <a:prstGeom prst="rect">
            <a:avLst/>
          </a:prstGeom>
          <a:solidFill>
            <a:srgbClr val="F1F6F7"/>
          </a:solidFill>
          <a:ln w="9525">
            <a:solidFill>
              <a:schemeClr val="bg1"/>
            </a:solidFill>
            <a:miter lim="800000"/>
            <a:headEnd/>
            <a:tailEnd/>
          </a:ln>
        </p:spPr>
        <p:txBody>
          <a:bodyPr wrap="square" lIns="0" tIns="0" rIns="0" bIns="0">
            <a:spAutoFit/>
          </a:bodyPr>
          <a:lstStyle/>
          <a:p>
            <a:r>
              <a:rPr lang="en-US" sz="900" dirty="0" smtClean="0">
                <a:latin typeface="Helvetica" panose="020B0604020202020204" pitchFamily="34" charset="0"/>
                <a:cs typeface="Helvetica" panose="020B0604020202020204" pitchFamily="34" charset="0"/>
              </a:rPr>
              <a:t>Renewable Portfolio Goal with solar/DG provision</a:t>
            </a:r>
            <a:endParaRPr lang="en-US" sz="900" dirty="0">
              <a:latin typeface="Helvetica" panose="020B0604020202020204" pitchFamily="34" charset="0"/>
              <a:cs typeface="Helvetica" panose="020B0604020202020204" pitchFamily="34" charset="0"/>
            </a:endParaRPr>
          </a:p>
        </p:txBody>
      </p:sp>
      <p:sp>
        <p:nvSpPr>
          <p:cNvPr id="2053"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alpha val="80000"/>
            </a:schemeClr>
          </a:solidFill>
          <a:ln w="6350">
            <a:solidFill>
              <a:schemeClr val="tx1">
                <a:lumMod val="50000"/>
                <a:lumOff val="50000"/>
              </a:schemeClr>
            </a:solidFill>
            <a:round/>
            <a:headEnd/>
            <a:tailEnd/>
          </a:ln>
        </p:spPr>
        <p:txBody>
          <a:bodyPr/>
          <a:lstStyle/>
          <a:p>
            <a:pPr>
              <a:defRPr/>
            </a:pPr>
            <a:endParaRPr lang="en-US"/>
          </a:p>
        </p:txBody>
      </p:sp>
      <p:sp>
        <p:nvSpPr>
          <p:cNvPr id="2054"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55"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04"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2057"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95B7C3">
              <a:alpha val="80000"/>
            </a:srgbClr>
          </a:solidFill>
          <a:ln w="6350" cap="rnd">
            <a:solidFill>
              <a:srgbClr val="95B7C3"/>
            </a:solidFill>
            <a:round/>
            <a:headEnd/>
            <a:tailEnd/>
          </a:ln>
        </p:spPr>
        <p:txBody>
          <a:bodyPr/>
          <a:lstStyle/>
          <a:p>
            <a:pPr>
              <a:defRPr/>
            </a:pPr>
            <a:endParaRPr lang="en-US"/>
          </a:p>
        </p:txBody>
      </p:sp>
      <p:sp>
        <p:nvSpPr>
          <p:cNvPr id="2058"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07"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2060"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1"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2"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3"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4"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5"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6"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8"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9"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alpha val="80000"/>
            </a:srgbClr>
          </a:solidFill>
          <a:ln w="6350" cap="rnd">
            <a:solidFill>
              <a:schemeClr val="tx1">
                <a:lumMod val="50000"/>
                <a:lumOff val="50000"/>
              </a:schemeClr>
            </a:solidFill>
            <a:round/>
            <a:headEnd/>
            <a:tailEnd/>
          </a:ln>
        </p:spPr>
        <p:txBody>
          <a:bodyPr/>
          <a:lstStyle/>
          <a:p>
            <a:pPr>
              <a:defRPr/>
            </a:pPr>
            <a:endParaRPr lang="en-US"/>
          </a:p>
        </p:txBody>
      </p:sp>
      <p:sp>
        <p:nvSpPr>
          <p:cNvPr id="2070"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1"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427E93">
              <a:alpha val="25098"/>
            </a:srgbClr>
          </a:solidFill>
          <a:ln w="6350" cap="rnd">
            <a:solidFill>
              <a:schemeClr val="tx1">
                <a:lumMod val="50000"/>
                <a:lumOff val="50000"/>
              </a:schemeClr>
            </a:solidFill>
            <a:round/>
            <a:headEnd/>
            <a:tailEnd/>
          </a:ln>
        </p:spPr>
        <p:txBody>
          <a:bodyPr/>
          <a:lstStyle/>
          <a:p>
            <a:pPr>
              <a:defRPr/>
            </a:pPr>
            <a:endParaRPr lang="en-US">
              <a:solidFill>
                <a:srgbClr val="427E93"/>
              </a:solidFill>
            </a:endParaRPr>
          </a:p>
        </p:txBody>
      </p:sp>
      <p:sp>
        <p:nvSpPr>
          <p:cNvPr id="2072"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21"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074" name="Freeform 227"/>
          <p:cNvSpPr>
            <a:spLocks/>
          </p:cNvSpPr>
          <p:nvPr/>
        </p:nvSpPr>
        <p:spPr bwMode="auto">
          <a:xfrm>
            <a:off x="2009775" y="2379663"/>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5"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6"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7"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8" name="Freeform 231"/>
          <p:cNvSpPr>
            <a:spLocks/>
          </p:cNvSpPr>
          <p:nvPr/>
        </p:nvSpPr>
        <p:spPr bwMode="auto">
          <a:xfrm>
            <a:off x="3122613" y="325913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0" name="Freeform 233"/>
          <p:cNvSpPr>
            <a:spLocks/>
          </p:cNvSpPr>
          <p:nvPr/>
        </p:nvSpPr>
        <p:spPr bwMode="auto">
          <a:xfrm>
            <a:off x="3963988" y="3152775"/>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9" name="Freeform 232"/>
          <p:cNvSpPr>
            <a:spLocks/>
          </p:cNvSpPr>
          <p:nvPr/>
        </p:nvSpPr>
        <p:spPr bwMode="auto">
          <a:xfrm>
            <a:off x="3763963" y="1778000"/>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81"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2" name="Freeform 235" descr="25%"/>
          <p:cNvSpPr>
            <a:spLocks/>
          </p:cNvSpPr>
          <p:nvPr/>
        </p:nvSpPr>
        <p:spPr bwMode="auto">
          <a:xfrm>
            <a:off x="2901950" y="276701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6" name="Freeform 239"/>
          <p:cNvSpPr>
            <a:spLocks/>
          </p:cNvSpPr>
          <p:nvPr/>
        </p:nvSpPr>
        <p:spPr bwMode="auto">
          <a:xfrm>
            <a:off x="2994025" y="374491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31"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36" name="Freeform 240" descr="70%"/>
          <p:cNvSpPr>
            <a:spLocks/>
          </p:cNvSpPr>
          <p:nvPr/>
        </p:nvSpPr>
        <p:spPr bwMode="auto">
          <a:xfrm>
            <a:off x="2432050" y="3822700"/>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88"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grpSp>
        <p:nvGrpSpPr>
          <p:cNvPr id="2" name="Group 242"/>
          <p:cNvGrpSpPr>
            <a:grpSpLocks/>
          </p:cNvGrpSpPr>
          <p:nvPr/>
        </p:nvGrpSpPr>
        <p:grpSpPr bwMode="auto">
          <a:xfrm>
            <a:off x="301625" y="2551113"/>
            <a:ext cx="1133475" cy="1711325"/>
            <a:chOff x="514" y="1479"/>
            <a:chExt cx="717" cy="1163"/>
          </a:xfrm>
          <a:solidFill>
            <a:schemeClr val="bg1">
              <a:alpha val="80000"/>
            </a:schemeClr>
          </a:solidFill>
        </p:grpSpPr>
        <p:sp>
          <p:nvSpPr>
            <p:cNvPr id="4226"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7"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8"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9"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30"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0"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0"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2092"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93" name="Freeform 251"/>
          <p:cNvSpPr>
            <a:spLocks/>
          </p:cNvSpPr>
          <p:nvPr/>
        </p:nvSpPr>
        <p:spPr bwMode="auto">
          <a:xfrm>
            <a:off x="2081213" y="3681413"/>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4"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5"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5"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3" name="Group 141"/>
          <p:cNvGrpSpPr/>
          <p:nvPr/>
        </p:nvGrpSpPr>
        <p:grpSpPr>
          <a:xfrm>
            <a:off x="4576763" y="1952625"/>
            <a:ext cx="1035050" cy="965200"/>
            <a:chOff x="4576763" y="1812925"/>
            <a:chExt cx="1035050" cy="965200"/>
          </a:xfrm>
          <a:solidFill>
            <a:srgbClr val="95B7C3"/>
          </a:solidFill>
        </p:grpSpPr>
        <p:grpSp>
          <p:nvGrpSpPr>
            <p:cNvPr id="4" name="Group 140"/>
            <p:cNvGrpSpPr/>
            <p:nvPr/>
          </p:nvGrpSpPr>
          <p:grpSpPr>
            <a:xfrm>
              <a:off x="4576763" y="1882775"/>
              <a:ext cx="1035050" cy="895350"/>
              <a:chOff x="4576763" y="1882775"/>
              <a:chExt cx="1035050" cy="895350"/>
            </a:xfrm>
            <a:grpFill/>
          </p:grpSpPr>
          <p:sp>
            <p:nvSpPr>
              <p:cNvPr id="414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14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14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9" name="Freeform 259"/>
          <p:cNvSpPr>
            <a:spLocks/>
          </p:cNvSpPr>
          <p:nvPr/>
        </p:nvSpPr>
        <p:spPr bwMode="auto">
          <a:xfrm>
            <a:off x="5339856" y="276701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95B7C3"/>
          </a:solidFill>
          <a:ln w="6350" cap="rnd">
            <a:solidFill>
              <a:schemeClr val="tx1">
                <a:lumMod val="50000"/>
                <a:lumOff val="50000"/>
              </a:schemeClr>
            </a:solidFill>
            <a:round/>
            <a:headEnd/>
            <a:tailEnd/>
          </a:ln>
          <a:effectLst/>
        </p:spPr>
        <p:txBody>
          <a:bodyPr/>
          <a:lstStyle/>
          <a:p>
            <a:pPr>
              <a:defRPr/>
            </a:pPr>
            <a:endParaRPr lang="en-US"/>
          </a:p>
        </p:txBody>
      </p:sp>
      <p:sp>
        <p:nvSpPr>
          <p:cNvPr id="4148"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8"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tx1">
                <a:lumMod val="50000"/>
                <a:lumOff val="50000"/>
              </a:schemeClr>
            </a:solidFill>
            <a:round/>
            <a:headEnd/>
            <a:tailEnd/>
          </a:ln>
        </p:spPr>
        <p:txBody>
          <a:bodyPr/>
          <a:lstStyle/>
          <a:p>
            <a:endParaRPr lang="en-US"/>
          </a:p>
        </p:txBody>
      </p:sp>
      <p:grpSp>
        <p:nvGrpSpPr>
          <p:cNvPr id="5" name="Group 139"/>
          <p:cNvGrpSpPr>
            <a:grpSpLocks/>
          </p:cNvGrpSpPr>
          <p:nvPr/>
        </p:nvGrpSpPr>
        <p:grpSpPr bwMode="auto">
          <a:xfrm>
            <a:off x="5181600" y="4575175"/>
            <a:ext cx="1235075" cy="987425"/>
            <a:chOff x="5181600" y="4435475"/>
            <a:chExt cx="1235075" cy="987425"/>
          </a:xfrm>
          <a:solidFill>
            <a:schemeClr val="bg1">
              <a:alpha val="80000"/>
            </a:schemeClr>
          </a:solidFill>
        </p:grpSpPr>
        <p:sp>
          <p:nvSpPr>
            <p:cNvPr id="216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103"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4"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6"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63"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427E93">
              <a:alpha val="25098"/>
            </a:srgbClr>
          </a:solidFill>
          <a:ln w="6350" cap="rnd">
            <a:solidFill>
              <a:schemeClr val="tx1">
                <a:lumMod val="50000"/>
                <a:lumOff val="50000"/>
              </a:schemeClr>
            </a:solidFill>
            <a:round/>
            <a:headEnd/>
            <a:tailEnd/>
          </a:ln>
          <a:effectLst/>
        </p:spPr>
        <p:txBody>
          <a:bodyPr/>
          <a:lstStyle/>
          <a:p>
            <a:pPr>
              <a:defRPr/>
            </a:pPr>
            <a:endParaRPr lang="en-US"/>
          </a:p>
        </p:txBody>
      </p:sp>
      <p:grpSp>
        <p:nvGrpSpPr>
          <p:cNvPr id="6" name="Group 273"/>
          <p:cNvGrpSpPr>
            <a:grpSpLocks/>
          </p:cNvGrpSpPr>
          <p:nvPr/>
        </p:nvGrpSpPr>
        <p:grpSpPr bwMode="auto">
          <a:xfrm>
            <a:off x="1219200" y="4737100"/>
            <a:ext cx="885825" cy="579438"/>
            <a:chOff x="1710" y="3401"/>
            <a:chExt cx="498" cy="349"/>
          </a:xfrm>
          <a:solidFill>
            <a:schemeClr val="bg1">
              <a:alpha val="80000"/>
            </a:schemeClr>
          </a:solidFill>
        </p:grpSpPr>
        <p:sp>
          <p:nvSpPr>
            <p:cNvPr id="4218"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19"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0"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1"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4222"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3"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4"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5"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4157" name="Text Box 237"/>
          <p:cNvSpPr txBox="1">
            <a:spLocks noChangeArrowheads="1"/>
          </p:cNvSpPr>
          <p:nvPr/>
        </p:nvSpPr>
        <p:spPr bwMode="auto">
          <a:xfrm>
            <a:off x="2678113" y="1313656"/>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dirty="0" smtClean="0">
                <a:latin typeface="Helvetica" panose="020B0604020202020204" pitchFamily="34" charset="0"/>
                <a:cs typeface="Helvetica" panose="020B0604020202020204" pitchFamily="34" charset="0"/>
              </a:rPr>
              <a:t>March 2015</a:t>
            </a:r>
            <a:endParaRPr lang="en-US" sz="1300" b="1" dirty="0">
              <a:latin typeface="Helvetica" panose="020B0604020202020204" pitchFamily="34" charset="0"/>
              <a:cs typeface="Helvetica" panose="020B0604020202020204" pitchFamily="34" charset="0"/>
            </a:endParaRPr>
          </a:p>
        </p:txBody>
      </p:sp>
      <p:sp>
        <p:nvSpPr>
          <p:cNvPr id="2110" name="Rectangle 284"/>
          <p:cNvSpPr>
            <a:spLocks noChangeArrowheads="1"/>
          </p:cNvSpPr>
          <p:nvPr/>
        </p:nvSpPr>
        <p:spPr bwMode="auto">
          <a:xfrm>
            <a:off x="117258" y="5654888"/>
            <a:ext cx="201168" cy="201168"/>
          </a:xfrm>
          <a:prstGeom prst="rect">
            <a:avLst/>
          </a:prstGeom>
          <a:solidFill>
            <a:srgbClr val="427E93">
              <a:alpha val="80000"/>
            </a:srgbClr>
          </a:solidFill>
          <a:ln w="9525" algn="ctr">
            <a:solidFill>
              <a:schemeClr val="bg1">
                <a:lumMod val="75000"/>
              </a:schemeClr>
            </a:solidFill>
            <a:miter lim="800000"/>
            <a:headEnd/>
            <a:tailEnd/>
          </a:ln>
        </p:spPr>
        <p:txBody>
          <a:bodyPr wrap="square" anchor="ctr">
            <a:spAutoFit/>
          </a:bodyPr>
          <a:lstStyle/>
          <a:p>
            <a:pPr>
              <a:defRPr/>
            </a:pPr>
            <a:endParaRPr lang="en-US"/>
          </a:p>
        </p:txBody>
      </p:sp>
      <p:sp>
        <p:nvSpPr>
          <p:cNvPr id="4167" name="Rectangle 285" descr="25%"/>
          <p:cNvSpPr>
            <a:spLocks noChangeArrowheads="1"/>
          </p:cNvSpPr>
          <p:nvPr/>
        </p:nvSpPr>
        <p:spPr bwMode="auto">
          <a:xfrm>
            <a:off x="117258" y="6057644"/>
            <a:ext cx="201168" cy="201168"/>
          </a:xfrm>
          <a:prstGeom prst="rect">
            <a:avLst/>
          </a:prstGeom>
          <a:solidFill>
            <a:srgbClr val="427E93">
              <a:alpha val="25098"/>
            </a:srgbClr>
          </a:solidFill>
          <a:ln w="9525" algn="ctr">
            <a:solidFill>
              <a:schemeClr val="bg1">
                <a:lumMod val="75000"/>
              </a:schemeClr>
            </a:solidFill>
            <a:miter lim="800000"/>
            <a:headEnd/>
            <a:tailEnd/>
          </a:ln>
        </p:spPr>
        <p:txBody>
          <a:bodyPr wrap="square" anchor="ctr">
            <a:spAutoFit/>
          </a:bodyPr>
          <a:lstStyle/>
          <a:p>
            <a:pPr>
              <a:defRPr/>
            </a:pPr>
            <a:endParaRPr lang="en-US"/>
          </a:p>
        </p:txBody>
      </p:sp>
      <p:cxnSp>
        <p:nvCxnSpPr>
          <p:cNvPr id="4210" name="Straight Connector 212"/>
          <p:cNvCxnSpPr>
            <a:cxnSpLocks noChangeShapeType="1"/>
          </p:cNvCxnSpPr>
          <p:nvPr/>
        </p:nvCxnSpPr>
        <p:spPr bwMode="auto">
          <a:xfrm>
            <a:off x="6400800" y="3197225"/>
            <a:ext cx="533400" cy="381000"/>
          </a:xfrm>
          <a:prstGeom prst="line">
            <a:avLst/>
          </a:prstGeom>
          <a:noFill/>
          <a:ln w="9525" algn="ctr">
            <a:solidFill>
              <a:schemeClr val="tx1">
                <a:lumMod val="50000"/>
                <a:lumOff val="50000"/>
              </a:schemeClr>
            </a:solidFill>
            <a:round/>
            <a:headEnd/>
            <a:tailEnd/>
          </a:ln>
        </p:spPr>
      </p:cxnSp>
      <p:sp>
        <p:nvSpPr>
          <p:cNvPr id="143" name="Oval 201"/>
          <p:cNvSpPr>
            <a:spLocks noChangeArrowheads="1"/>
          </p:cNvSpPr>
          <p:nvPr/>
        </p:nvSpPr>
        <p:spPr bwMode="auto">
          <a:xfrm>
            <a:off x="6929438" y="3502025"/>
            <a:ext cx="228600" cy="228600"/>
          </a:xfrm>
          <a:prstGeom prst="ellipse">
            <a:avLst/>
          </a:prstGeom>
          <a:solidFill>
            <a:srgbClr val="427E93">
              <a:alpha val="80000"/>
            </a:srgbClr>
          </a:solidFill>
          <a:ln w="6350" algn="ctr">
            <a:solidFill>
              <a:schemeClr val="tx1"/>
            </a:solidFill>
            <a:round/>
            <a:headEnd/>
            <a:tailEnd/>
          </a:ln>
        </p:spPr>
        <p:txBody>
          <a:bodyPr/>
          <a:lstStyle/>
          <a:p>
            <a:pPr algn="ctr" eaLnBrk="0" hangingPunct="0">
              <a:defRPr/>
            </a:pPr>
            <a:endParaRPr lang="en-US">
              <a:latin typeface="Arial" pitchFamily="34" charset="0"/>
            </a:endParaRPr>
          </a:p>
        </p:txBody>
      </p:sp>
      <p:sp>
        <p:nvSpPr>
          <p:cNvPr id="2084"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grpSp>
        <p:nvGrpSpPr>
          <p:cNvPr id="12" name="Group 11"/>
          <p:cNvGrpSpPr/>
          <p:nvPr/>
        </p:nvGrpSpPr>
        <p:grpSpPr>
          <a:xfrm>
            <a:off x="301625" y="1652587"/>
            <a:ext cx="6473795" cy="4701170"/>
            <a:chOff x="228600" y="1663417"/>
            <a:chExt cx="6473795" cy="4701170"/>
          </a:xfrm>
        </p:grpSpPr>
        <p:sp>
          <p:nvSpPr>
            <p:cNvPr id="4170" name="Rectangle 291"/>
            <p:cNvSpPr>
              <a:spLocks noChangeArrowheads="1"/>
            </p:cNvSpPr>
            <p:nvPr/>
          </p:nvSpPr>
          <p:spPr bwMode="auto">
            <a:xfrm>
              <a:off x="841375" y="1663417"/>
              <a:ext cx="603250"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WA: </a:t>
              </a:r>
              <a:r>
                <a:rPr kumimoji="1" lang="en-US" sz="800" dirty="0" smtClean="0">
                  <a:latin typeface="Helvetica" panose="020B0604020202020204" pitchFamily="34" charset="0"/>
                  <a:cs typeface="Helvetica" panose="020B0604020202020204" pitchFamily="34" charset="0"/>
                </a:rPr>
                <a:t>2</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MW DG (M)</a:t>
              </a:r>
              <a:endParaRPr kumimoji="1" lang="en-US" sz="800" dirty="0">
                <a:latin typeface="Helvetica" panose="020B0604020202020204" pitchFamily="34" charset="0"/>
                <a:cs typeface="Helvetica" panose="020B0604020202020204" pitchFamily="34" charset="0"/>
              </a:endParaRPr>
            </a:p>
          </p:txBody>
        </p:sp>
        <p:sp>
          <p:nvSpPr>
            <p:cNvPr id="4171" name="Rectangle 292"/>
            <p:cNvSpPr>
              <a:spLocks noChangeArrowheads="1"/>
            </p:cNvSpPr>
            <p:nvPr/>
          </p:nvSpPr>
          <p:spPr bwMode="auto">
            <a:xfrm>
              <a:off x="534268" y="2157591"/>
              <a:ext cx="751367" cy="369332"/>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OR</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20 MW PV x 2020</a:t>
              </a:r>
            </a:p>
            <a:p>
              <a:pPr eaLnBrk="0" hangingPunct="0"/>
              <a:r>
                <a:rPr kumimoji="1" lang="en-US" sz="800" dirty="0" smtClean="0">
                  <a:latin typeface="Helvetica" panose="020B0604020202020204" pitchFamily="34" charset="0"/>
                  <a:cs typeface="Helvetica" panose="020B0604020202020204" pitchFamily="34" charset="0"/>
                </a:rPr>
                <a:t>2 for PV (M)</a:t>
              </a:r>
              <a:endParaRPr kumimoji="1" lang="en-US" sz="800" dirty="0">
                <a:latin typeface="Helvetica" panose="020B0604020202020204" pitchFamily="34" charset="0"/>
                <a:cs typeface="Helvetica" panose="020B0604020202020204" pitchFamily="34" charset="0"/>
              </a:endParaRPr>
            </a:p>
          </p:txBody>
        </p:sp>
        <p:sp>
          <p:nvSpPr>
            <p:cNvPr id="4172" name="Rectangle 293"/>
            <p:cNvSpPr>
              <a:spLocks noChangeArrowheads="1"/>
            </p:cNvSpPr>
            <p:nvPr/>
          </p:nvSpPr>
          <p:spPr bwMode="auto">
            <a:xfrm>
              <a:off x="228600" y="3451225"/>
              <a:ext cx="838200"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3" name="Rectangle 294"/>
            <p:cNvSpPr>
              <a:spLocks noChangeArrowheads="1"/>
            </p:cNvSpPr>
            <p:nvPr/>
          </p:nvSpPr>
          <p:spPr bwMode="auto">
            <a:xfrm>
              <a:off x="1981200" y="21209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4" name="Rectangle 295"/>
            <p:cNvSpPr>
              <a:spLocks noChangeArrowheads="1"/>
            </p:cNvSpPr>
            <p:nvPr/>
          </p:nvSpPr>
          <p:spPr bwMode="auto">
            <a:xfrm>
              <a:off x="856159" y="2820167"/>
              <a:ext cx="606817" cy="530915"/>
            </a:xfrm>
            <a:prstGeom prst="rect">
              <a:avLst/>
            </a:prstGeom>
            <a:noFill/>
            <a:ln w="9525">
              <a:noFill/>
              <a:miter lim="800000"/>
              <a:headEnd/>
              <a:tailEnd/>
            </a:ln>
            <a:effectLst/>
          </p:spPr>
          <p:txBody>
            <a:bodyPr wrap="square" lIns="0" tIns="0" rIns="0" bIns="0">
              <a:spAutoFit/>
            </a:bodyPr>
            <a:lstStyle/>
            <a:p>
              <a:pPr eaLnBrk="0" hangingPunct="0"/>
              <a:r>
                <a:rPr kumimoji="1" lang="en-US" sz="800" b="1" dirty="0" smtClean="0">
                  <a:latin typeface="Helvetica" panose="020B0604020202020204" pitchFamily="34" charset="0"/>
                  <a:cs typeface="Helvetica" panose="020B0604020202020204" pitchFamily="34" charset="0"/>
                </a:rPr>
                <a:t>NV</a:t>
              </a:r>
              <a:r>
                <a:rPr kumimoji="1" lang="en-US" sz="800" dirty="0" smtClean="0">
                  <a:latin typeface="Helvetica" panose="020B0604020202020204" pitchFamily="34" charset="0"/>
                  <a:cs typeface="Helvetica" panose="020B0604020202020204" pitchFamily="34" charset="0"/>
                </a:rPr>
                <a:t>: 1.5% (E) x 2025 2.4 + for PV (M)</a:t>
              </a:r>
            </a:p>
            <a:p>
              <a:pPr eaLnBrk="0" hangingPunct="0"/>
              <a:endParaRPr kumimoji="1" lang="en-US" sz="1050" dirty="0">
                <a:latin typeface="Helvetica" panose="020B0604020202020204" pitchFamily="34" charset="0"/>
                <a:cs typeface="Helvetica" panose="020B0604020202020204" pitchFamily="34" charset="0"/>
              </a:endParaRPr>
            </a:p>
          </p:txBody>
        </p:sp>
        <p:sp>
          <p:nvSpPr>
            <p:cNvPr id="4175" name="Rectangle 296"/>
            <p:cNvSpPr>
              <a:spLocks noChangeArrowheads="1"/>
            </p:cNvSpPr>
            <p:nvPr/>
          </p:nvSpPr>
          <p:spPr bwMode="auto">
            <a:xfrm>
              <a:off x="1576483" y="3126473"/>
              <a:ext cx="58181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UT</a:t>
              </a:r>
              <a:r>
                <a:rPr kumimoji="1" lang="en-US" sz="800" dirty="0" smtClean="0">
                  <a:latin typeface="Helvetica" panose="020B0604020202020204" pitchFamily="34" charset="0"/>
                  <a:cs typeface="Helvetica" panose="020B0604020202020204" pitchFamily="34" charset="0"/>
                </a:rPr>
                <a:t>: 2.4 (M) for (E)</a:t>
              </a:r>
              <a:endParaRPr kumimoji="1" lang="en-US" sz="800" dirty="0">
                <a:latin typeface="Helvetica" panose="020B0604020202020204" pitchFamily="34" charset="0"/>
                <a:cs typeface="Helvetica" panose="020B0604020202020204" pitchFamily="34" charset="0"/>
              </a:endParaRPr>
            </a:p>
          </p:txBody>
        </p:sp>
        <p:sp>
          <p:nvSpPr>
            <p:cNvPr id="4176" name="Rectangle 297"/>
            <p:cNvSpPr>
              <a:spLocks noChangeArrowheads="1"/>
            </p:cNvSpPr>
            <p:nvPr/>
          </p:nvSpPr>
          <p:spPr bwMode="auto">
            <a:xfrm>
              <a:off x="1436680" y="3796165"/>
              <a:ext cx="53182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AZ: </a:t>
              </a:r>
              <a:r>
                <a:rPr kumimoji="1" lang="en-US" sz="800" dirty="0" smtClean="0">
                  <a:latin typeface="Helvetica" panose="020B0604020202020204" pitchFamily="34" charset="0"/>
                  <a:cs typeface="Helvetica" panose="020B0604020202020204" pitchFamily="34" charset="0"/>
                </a:rPr>
                <a:t>4.5% DG x 2025</a:t>
              </a:r>
              <a:endParaRPr kumimoji="1" lang="en-US" sz="800" dirty="0">
                <a:latin typeface="Helvetica" panose="020B0604020202020204" pitchFamily="34" charset="0"/>
                <a:cs typeface="Helvetica" panose="020B0604020202020204" pitchFamily="34" charset="0"/>
              </a:endParaRPr>
            </a:p>
          </p:txBody>
        </p:sp>
        <p:sp>
          <p:nvSpPr>
            <p:cNvPr id="4178" name="Rectangle 299"/>
            <p:cNvSpPr>
              <a:spLocks noChangeArrowheads="1"/>
            </p:cNvSpPr>
            <p:nvPr/>
          </p:nvSpPr>
          <p:spPr bwMode="auto">
            <a:xfrm>
              <a:off x="2220930" y="3889540"/>
              <a:ext cx="605718"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NM</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4% (E) x 2020</a:t>
              </a:r>
            </a:p>
            <a:p>
              <a:pPr eaLnBrk="0" hangingPunct="0"/>
              <a:r>
                <a:rPr kumimoji="1" lang="en-US" sz="800" dirty="0" smtClean="0">
                  <a:latin typeface="Helvetica" panose="020B0604020202020204" pitchFamily="34" charset="0"/>
                  <a:cs typeface="Helvetica" panose="020B0604020202020204" pitchFamily="34" charset="0"/>
                </a:rPr>
                <a:t>0.6% DG x 2020 </a:t>
              </a:r>
              <a:endParaRPr kumimoji="1" lang="en-US" sz="800" dirty="0">
                <a:latin typeface="Helvetica" panose="020B0604020202020204" pitchFamily="34" charset="0"/>
                <a:cs typeface="Helvetica" panose="020B0604020202020204" pitchFamily="34" charset="0"/>
              </a:endParaRPr>
            </a:p>
          </p:txBody>
        </p:sp>
        <p:sp>
          <p:nvSpPr>
            <p:cNvPr id="4179" name="Rectangle 300"/>
            <p:cNvSpPr>
              <a:spLocks noChangeArrowheads="1"/>
            </p:cNvSpPr>
            <p:nvPr/>
          </p:nvSpPr>
          <p:spPr bwMode="auto">
            <a:xfrm>
              <a:off x="2133600" y="27305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81" name="Rectangle 302"/>
            <p:cNvSpPr>
              <a:spLocks noChangeArrowheads="1"/>
            </p:cNvSpPr>
            <p:nvPr/>
          </p:nvSpPr>
          <p:spPr bwMode="auto">
            <a:xfrm>
              <a:off x="2231230" y="3143519"/>
              <a:ext cx="661535"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CO</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3.0% DG x 2020</a:t>
              </a:r>
            </a:p>
            <a:p>
              <a:pPr eaLnBrk="0" hangingPunct="0"/>
              <a:r>
                <a:rPr kumimoji="1" lang="en-US" sz="800" dirty="0" smtClean="0">
                  <a:latin typeface="Helvetica" panose="020B0604020202020204" pitchFamily="34" charset="0"/>
                  <a:cs typeface="Helvetica" panose="020B0604020202020204" pitchFamily="34" charset="0"/>
                </a:rPr>
                <a:t>1.5% CST x 2020  (M)</a:t>
              </a:r>
              <a:endParaRPr kumimoji="1" lang="en-US" sz="800" dirty="0">
                <a:latin typeface="Helvetica" panose="020B0604020202020204" pitchFamily="34" charset="0"/>
                <a:cs typeface="Helvetica" panose="020B0604020202020204" pitchFamily="34" charset="0"/>
              </a:endParaRPr>
            </a:p>
          </p:txBody>
        </p:sp>
        <p:sp>
          <p:nvSpPr>
            <p:cNvPr id="4183" name="Rectangle 304"/>
            <p:cNvSpPr>
              <a:spLocks noChangeArrowheads="1"/>
            </p:cNvSpPr>
            <p:nvPr/>
          </p:nvSpPr>
          <p:spPr bwMode="auto">
            <a:xfrm>
              <a:off x="3765455" y="1942836"/>
              <a:ext cx="501745" cy="492443"/>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MN</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1.5% (E) x 2020</a:t>
              </a:r>
            </a:p>
            <a:p>
              <a:pPr eaLnBrk="0" hangingPunct="0">
                <a:defRPr/>
              </a:pPr>
              <a:r>
                <a:rPr kumimoji="1" lang="en-US" sz="800" dirty="0" smtClean="0">
                  <a:latin typeface="Helvetica" panose="020B0604020202020204" pitchFamily="34" charset="0"/>
                  <a:cs typeface="Helvetica" panose="020B0604020202020204" pitchFamily="34" charset="0"/>
                </a:rPr>
                <a:t>0.15% PV DG x 2020</a:t>
              </a:r>
              <a:endParaRPr kumimoji="1" lang="en-US" sz="800" dirty="0">
                <a:latin typeface="Helvetica" panose="020B0604020202020204" pitchFamily="34" charset="0"/>
                <a:cs typeface="Helvetica" panose="020B0604020202020204" pitchFamily="34" charset="0"/>
              </a:endParaRPr>
            </a:p>
          </p:txBody>
        </p:sp>
        <p:sp>
          <p:nvSpPr>
            <p:cNvPr id="4186" name="Rectangle 307"/>
            <p:cNvSpPr>
              <a:spLocks noChangeArrowheads="1"/>
            </p:cNvSpPr>
            <p:nvPr/>
          </p:nvSpPr>
          <p:spPr bwMode="auto">
            <a:xfrm>
              <a:off x="5061627" y="2406645"/>
              <a:ext cx="31916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MI: </a:t>
              </a:r>
              <a:r>
                <a:rPr kumimoji="1" lang="en-US" sz="800" dirty="0" smtClean="0">
                  <a:latin typeface="Helvetica" panose="020B0604020202020204" pitchFamily="34" charset="0"/>
                  <a:cs typeface="Helvetica" panose="020B0604020202020204" pitchFamily="34" charset="0"/>
                </a:rPr>
                <a:t>3.2 + (M) for (E)</a:t>
              </a:r>
              <a:endParaRPr kumimoji="1" lang="en-US" sz="800" dirty="0">
                <a:latin typeface="Helvetica" panose="020B0604020202020204" pitchFamily="34" charset="0"/>
                <a:cs typeface="Helvetica" panose="020B0604020202020204" pitchFamily="34" charset="0"/>
              </a:endParaRPr>
            </a:p>
          </p:txBody>
        </p:sp>
        <p:sp>
          <p:nvSpPr>
            <p:cNvPr id="4188" name="Rectangle 310"/>
            <p:cNvSpPr>
              <a:spLocks noChangeArrowheads="1"/>
            </p:cNvSpPr>
            <p:nvPr/>
          </p:nvSpPr>
          <p:spPr bwMode="auto">
            <a:xfrm>
              <a:off x="4079875" y="3235043"/>
              <a:ext cx="44324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MO</a:t>
              </a:r>
              <a:r>
                <a:rPr kumimoji="1" lang="en-US" sz="800" dirty="0" smtClean="0">
                  <a:latin typeface="Helvetica" panose="020B0604020202020204" pitchFamily="34" charset="0"/>
                  <a:cs typeface="Helvetica" panose="020B0604020202020204" pitchFamily="34" charset="0"/>
                </a:rPr>
                <a:t>: 0.3% (E) x 2021</a:t>
              </a:r>
              <a:endParaRPr kumimoji="1" lang="en-US" sz="800" dirty="0">
                <a:latin typeface="Helvetica" panose="020B0604020202020204" pitchFamily="34" charset="0"/>
                <a:cs typeface="Helvetica" panose="020B0604020202020204" pitchFamily="34" charset="0"/>
              </a:endParaRPr>
            </a:p>
          </p:txBody>
        </p:sp>
        <p:sp>
          <p:nvSpPr>
            <p:cNvPr id="4191" name="Rectangle 313"/>
            <p:cNvSpPr>
              <a:spLocks noChangeArrowheads="1"/>
            </p:cNvSpPr>
            <p:nvPr/>
          </p:nvSpPr>
          <p:spPr bwMode="auto">
            <a:xfrm>
              <a:off x="4632052" y="2874062"/>
              <a:ext cx="530499" cy="502999"/>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IL: </a:t>
              </a:r>
              <a:r>
                <a:rPr kumimoji="1" lang="en-US" sz="800" dirty="0" smtClean="0">
                  <a:latin typeface="Helvetica" panose="020B0604020202020204" pitchFamily="34" charset="0"/>
                  <a:cs typeface="Helvetica" panose="020B0604020202020204" pitchFamily="34" charset="0"/>
                </a:rPr>
                <a:t>1.5% PV x 2026</a:t>
              </a:r>
            </a:p>
            <a:p>
              <a:pPr eaLnBrk="0" hangingPunct="0">
                <a:defRPr/>
              </a:pPr>
              <a:r>
                <a:rPr kumimoji="1" lang="en-US" sz="800" dirty="0" smtClean="0">
                  <a:latin typeface="Helvetica" panose="020B0604020202020204" pitchFamily="34" charset="0"/>
                  <a:cs typeface="Helvetica" panose="020B0604020202020204" pitchFamily="34" charset="0"/>
                </a:rPr>
                <a:t>0.25% DG x 2026</a:t>
              </a:r>
              <a:endParaRPr kumimoji="1" lang="en-US" sz="800" dirty="0">
                <a:latin typeface="Helvetica" panose="020B0604020202020204" pitchFamily="34" charset="0"/>
                <a:cs typeface="Helvetica" panose="020B0604020202020204" pitchFamily="34" charset="0"/>
              </a:endParaRPr>
            </a:p>
          </p:txBody>
        </p:sp>
        <p:sp>
          <p:nvSpPr>
            <p:cNvPr id="4192" name="Rectangle 314"/>
            <p:cNvSpPr>
              <a:spLocks noChangeArrowheads="1"/>
            </p:cNvSpPr>
            <p:nvPr/>
          </p:nvSpPr>
          <p:spPr bwMode="auto">
            <a:xfrm>
              <a:off x="5843588" y="5027505"/>
              <a:ext cx="762000" cy="161583"/>
            </a:xfrm>
            <a:prstGeom prst="rect">
              <a:avLst/>
            </a:prstGeom>
            <a:noFill/>
            <a:ln w="9525">
              <a:noFill/>
              <a:miter lim="800000"/>
              <a:headEnd/>
              <a:tailEnd/>
            </a:ln>
          </p:spPr>
          <p:txBody>
            <a:bodyPr lIns="0" tIns="0" rIns="0" bIns="0">
              <a:spAutoFit/>
            </a:bodyPr>
            <a:lstStyle/>
            <a:p>
              <a:pPr algn="ctr" eaLnBrk="0" hangingPunct="0">
                <a:defRPr/>
              </a:pPr>
              <a:endParaRPr kumimoji="1" lang="en-US" sz="1050" dirty="0">
                <a:latin typeface="Helvetica" panose="020B0604020202020204" pitchFamily="34" charset="0"/>
                <a:cs typeface="Helvetica" panose="020B0604020202020204" pitchFamily="34" charset="0"/>
              </a:endParaRPr>
            </a:p>
          </p:txBody>
        </p:sp>
        <p:sp>
          <p:nvSpPr>
            <p:cNvPr id="4194" name="Rectangle 316"/>
            <p:cNvSpPr>
              <a:spLocks noChangeArrowheads="1"/>
            </p:cNvSpPr>
            <p:nvPr/>
          </p:nvSpPr>
          <p:spPr bwMode="auto">
            <a:xfrm>
              <a:off x="5378750" y="2967032"/>
              <a:ext cx="461963"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OH</a:t>
              </a:r>
              <a:r>
                <a:rPr kumimoji="1" lang="en-US" sz="800" dirty="0" smtClean="0">
                  <a:latin typeface="Helvetica" panose="020B0604020202020204" pitchFamily="34" charset="0"/>
                  <a:cs typeface="Helvetica" panose="020B0604020202020204" pitchFamily="34" charset="0"/>
                </a:rPr>
                <a:t>: 0.5% (E) x 2027</a:t>
              </a:r>
              <a:endParaRPr kumimoji="1" lang="en-US" sz="800" dirty="0">
                <a:latin typeface="Helvetica" panose="020B0604020202020204" pitchFamily="34" charset="0"/>
                <a:cs typeface="Helvetica" panose="020B0604020202020204" pitchFamily="34" charset="0"/>
              </a:endParaRPr>
            </a:p>
          </p:txBody>
        </p:sp>
        <p:sp>
          <p:nvSpPr>
            <p:cNvPr id="4213" name="Rectangle 292"/>
            <p:cNvSpPr>
              <a:spLocks noChangeArrowheads="1"/>
            </p:cNvSpPr>
            <p:nvPr/>
          </p:nvSpPr>
          <p:spPr bwMode="auto">
            <a:xfrm>
              <a:off x="5769371" y="3932708"/>
              <a:ext cx="502842"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smtClean="0">
                  <a:latin typeface="Helvetica" panose="020B0604020202020204" pitchFamily="34" charset="0"/>
                  <a:cs typeface="Helvetica" panose="020B0604020202020204" pitchFamily="34" charset="0"/>
                </a:rPr>
                <a:t>SC</a:t>
              </a:r>
              <a:r>
                <a:rPr kumimoji="1" lang="en-US" sz="800" dirty="0" smtClean="0">
                  <a:latin typeface="Helvetica" panose="020B0604020202020204" pitchFamily="34" charset="0"/>
                  <a:cs typeface="Helvetica" panose="020B0604020202020204" pitchFamily="34" charset="0"/>
                </a:rPr>
                <a:t>: 0.25% DG x 2021</a:t>
              </a:r>
              <a:endParaRPr kumimoji="1" lang="en-US" sz="800" dirty="0">
                <a:latin typeface="Helvetica" panose="020B0604020202020204" pitchFamily="34" charset="0"/>
                <a:cs typeface="Helvetica" panose="020B0604020202020204" pitchFamily="34" charset="0"/>
              </a:endParaRPr>
            </a:p>
          </p:txBody>
        </p:sp>
        <p:sp>
          <p:nvSpPr>
            <p:cNvPr id="4217" name="Rectangle 293"/>
            <p:cNvSpPr>
              <a:spLocks noChangeArrowheads="1"/>
            </p:cNvSpPr>
            <p:nvPr/>
          </p:nvSpPr>
          <p:spPr bwMode="auto">
            <a:xfrm>
              <a:off x="254000" y="4635500"/>
              <a:ext cx="733425"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148" name="Rectangle 332"/>
            <p:cNvSpPr>
              <a:spLocks noChangeArrowheads="1"/>
            </p:cNvSpPr>
            <p:nvPr/>
          </p:nvSpPr>
          <p:spPr bwMode="auto">
            <a:xfrm>
              <a:off x="4856413" y="6087588"/>
              <a:ext cx="1845982" cy="276999"/>
            </a:xfrm>
            <a:prstGeom prst="rect">
              <a:avLst/>
            </a:prstGeom>
            <a:solidFill>
              <a:srgbClr val="F1F6F7"/>
            </a:solidFill>
            <a:ln w="9525">
              <a:solidFill>
                <a:schemeClr val="bg1"/>
              </a:solidFill>
              <a:miter lim="800000"/>
              <a:headEnd/>
              <a:tailEnd/>
            </a:ln>
          </p:spPr>
          <p:txBody>
            <a:bodyPr wrap="square" lIns="0" tIns="0" rIns="0" bIns="0">
              <a:spAutoFit/>
            </a:bodyPr>
            <a:lstStyle/>
            <a:p>
              <a:pPr eaLnBrk="0" hangingPunct="0">
                <a:defRPr/>
              </a:pPr>
              <a:r>
                <a:rPr kumimoji="1" lang="en-US" sz="900" dirty="0" smtClean="0">
                  <a:latin typeface="Helvetica" panose="020B0604020202020204" pitchFamily="34" charset="0"/>
                  <a:cs typeface="Helvetica" panose="020B0604020202020204" pitchFamily="34" charset="0"/>
                </a:rPr>
                <a:t>  Solar water heating counts toward </a:t>
              </a:r>
            </a:p>
            <a:p>
              <a:pPr eaLnBrk="0" hangingPunct="0">
                <a:defRPr/>
              </a:pPr>
              <a:r>
                <a:rPr kumimoji="1" lang="en-US" sz="900" dirty="0" smtClean="0">
                  <a:latin typeface="Helvetica" panose="020B0604020202020204" pitchFamily="34" charset="0"/>
                  <a:cs typeface="Helvetica" panose="020B0604020202020204" pitchFamily="34" charset="0"/>
                </a:rPr>
                <a:t>  solar/DG provision </a:t>
              </a:r>
              <a:endParaRPr kumimoji="1" lang="en-US" sz="900" dirty="0">
                <a:latin typeface="Helvetica" panose="020B0604020202020204" pitchFamily="34" charset="0"/>
                <a:cs typeface="Helvetica" panose="020B0604020202020204" pitchFamily="34" charset="0"/>
              </a:endParaRPr>
            </a:p>
          </p:txBody>
        </p:sp>
      </p:grpSp>
      <p:sp>
        <p:nvSpPr>
          <p:cNvPr id="13" name="TextBox 12"/>
          <p:cNvSpPr txBox="1"/>
          <p:nvPr/>
        </p:nvSpPr>
        <p:spPr>
          <a:xfrm>
            <a:off x="7436608" y="5625384"/>
            <a:ext cx="1619654" cy="892552"/>
          </a:xfrm>
          <a:prstGeom prst="rect">
            <a:avLst/>
          </a:prstGeom>
          <a:solidFill>
            <a:srgbClr val="F1F6F7"/>
          </a:solidFill>
          <a:ln>
            <a:solidFill>
              <a:schemeClr val="bg1"/>
            </a:solidFill>
          </a:ln>
        </p:spPr>
        <p:txBody>
          <a:bodyPr wrap="square" rtlCol="0">
            <a:spAutoFit/>
          </a:bodyPr>
          <a:lstStyle/>
          <a:p>
            <a:r>
              <a:rPr lang="en-US" sz="1300" b="1" dirty="0" smtClean="0">
                <a:latin typeface="Helvetica" panose="020B0604020202020204" pitchFamily="34" charset="0"/>
                <a:cs typeface="Helvetica" panose="020B0604020202020204" pitchFamily="34" charset="0"/>
              </a:rPr>
              <a:t>21 </a:t>
            </a:r>
            <a:r>
              <a:rPr lang="en-US" sz="1300" b="1" dirty="0" smtClean="0">
                <a:latin typeface="Helvetica" panose="020B0604020202020204" pitchFamily="34" charset="0"/>
                <a:cs typeface="Helvetica" panose="020B0604020202020204" pitchFamily="34" charset="0"/>
              </a:rPr>
              <a:t>States + DC</a:t>
            </a:r>
            <a:r>
              <a:rPr lang="en-US" sz="1300" b="1" dirty="0">
                <a:latin typeface="Helvetica" panose="020B0604020202020204" pitchFamily="34" charset="0"/>
                <a:cs typeface="Helvetica" panose="020B0604020202020204" pitchFamily="34" charset="0"/>
              </a:rPr>
              <a:t> </a:t>
            </a:r>
            <a:r>
              <a:rPr lang="en-US" sz="1300" b="1" dirty="0" smtClean="0">
                <a:latin typeface="Helvetica" panose="020B0604020202020204" pitchFamily="34" charset="0"/>
                <a:cs typeface="Helvetica" panose="020B0604020202020204" pitchFamily="34" charset="0"/>
              </a:rPr>
              <a:t>have an RPS with solar or DG provisions </a:t>
            </a:r>
          </a:p>
        </p:txBody>
      </p:sp>
      <p:sp>
        <p:nvSpPr>
          <p:cNvPr id="7" name="TextBox 6"/>
          <p:cNvSpPr txBox="1"/>
          <p:nvPr/>
        </p:nvSpPr>
        <p:spPr>
          <a:xfrm>
            <a:off x="6887846" y="3505200"/>
            <a:ext cx="435292" cy="246221"/>
          </a:xfrm>
          <a:prstGeom prst="rect">
            <a:avLst/>
          </a:prstGeom>
          <a:noFill/>
        </p:spPr>
        <p:txBody>
          <a:bodyPr wrap="square" rtlCol="0">
            <a:spAutoFit/>
          </a:bodyPr>
          <a:lstStyle/>
          <a:p>
            <a:r>
              <a:rPr lang="en-US" sz="1000" b="1" dirty="0" smtClean="0">
                <a:solidFill>
                  <a:schemeClr val="bg1"/>
                </a:solidFill>
              </a:rPr>
              <a:t>DC</a:t>
            </a:r>
            <a:endParaRPr lang="en-US" sz="1000" b="1" dirty="0">
              <a:solidFill>
                <a:schemeClr val="bg1"/>
              </a:solidFill>
            </a:endParaRPr>
          </a:p>
        </p:txBody>
      </p:sp>
      <p:sp>
        <p:nvSpPr>
          <p:cNvPr id="141" name="Rectangle 318"/>
          <p:cNvSpPr>
            <a:spLocks noChangeArrowheads="1"/>
          </p:cNvSpPr>
          <p:nvPr/>
        </p:nvSpPr>
        <p:spPr bwMode="auto">
          <a:xfrm>
            <a:off x="7439192" y="3539034"/>
            <a:ext cx="107649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smtClean="0">
                <a:latin typeface="Helvetica" panose="020B0604020202020204" pitchFamily="34" charset="0"/>
                <a:cs typeface="Helvetica" panose="020B0604020202020204" pitchFamily="34" charset="0"/>
              </a:rPr>
              <a:t>NC: </a:t>
            </a:r>
            <a:r>
              <a:rPr kumimoji="1" lang="en-US" sz="900" dirty="0" smtClean="0">
                <a:latin typeface="Helvetica" panose="020B0604020202020204" pitchFamily="34" charset="0"/>
                <a:cs typeface="Helvetica" panose="020B0604020202020204" pitchFamily="34" charset="0"/>
              </a:rPr>
              <a:t>0.2% (E) x 2018</a:t>
            </a:r>
            <a:endParaRPr kumimoji="1" lang="en-US" sz="900" dirty="0">
              <a:latin typeface="Helvetica" panose="020B0604020202020204" pitchFamily="34" charset="0"/>
              <a:cs typeface="Helvetica" panose="020B0604020202020204" pitchFamily="34" charset="0"/>
            </a:endParaRPr>
          </a:p>
        </p:txBody>
      </p:sp>
      <p:sp>
        <p:nvSpPr>
          <p:cNvPr id="144" name="Rectangle 323"/>
          <p:cNvSpPr>
            <a:spLocks noChangeArrowheads="1"/>
          </p:cNvSpPr>
          <p:nvPr/>
        </p:nvSpPr>
        <p:spPr bwMode="auto">
          <a:xfrm>
            <a:off x="7439219" y="1661357"/>
            <a:ext cx="1095182"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NH: </a:t>
            </a:r>
            <a:r>
              <a:rPr kumimoji="1" lang="en-US" sz="900" dirty="0" smtClean="0">
                <a:latin typeface="Helvetica" panose="020B0604020202020204" pitchFamily="34" charset="0"/>
                <a:cs typeface="Helvetica" panose="020B0604020202020204" pitchFamily="34" charset="0"/>
              </a:rPr>
              <a:t>0.3% (E) x 2014</a:t>
            </a:r>
          </a:p>
        </p:txBody>
      </p:sp>
      <p:sp>
        <p:nvSpPr>
          <p:cNvPr id="145" name="Rectangle 324"/>
          <p:cNvSpPr>
            <a:spLocks noChangeArrowheads="1"/>
          </p:cNvSpPr>
          <p:nvPr/>
        </p:nvSpPr>
        <p:spPr bwMode="auto">
          <a:xfrm>
            <a:off x="7445086" y="1874155"/>
            <a:ext cx="1238689"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MA</a:t>
            </a:r>
            <a:r>
              <a:rPr kumimoji="1" lang="en-US" sz="900" dirty="0">
                <a:latin typeface="Helvetica" panose="020B0604020202020204" pitchFamily="34" charset="0"/>
                <a:cs typeface="Helvetica" panose="020B0604020202020204" pitchFamily="34" charset="0"/>
              </a:rPr>
              <a:t>: </a:t>
            </a:r>
            <a:r>
              <a:rPr kumimoji="1" lang="en-US" sz="900" dirty="0" smtClean="0">
                <a:latin typeface="Helvetica" panose="020B0604020202020204" pitchFamily="34" charset="0"/>
                <a:cs typeface="Helvetica" panose="020B0604020202020204" pitchFamily="34" charset="0"/>
              </a:rPr>
              <a:t>400 MW PV x 2020</a:t>
            </a:r>
            <a:endParaRPr kumimoji="1" lang="en-US" sz="900" dirty="0">
              <a:latin typeface="Helvetica" panose="020B0604020202020204" pitchFamily="34" charset="0"/>
              <a:cs typeface="Helvetica" panose="020B0604020202020204" pitchFamily="34" charset="0"/>
            </a:endParaRPr>
          </a:p>
        </p:txBody>
      </p:sp>
      <p:sp>
        <p:nvSpPr>
          <p:cNvPr id="150" name="Rectangle 327"/>
          <p:cNvSpPr>
            <a:spLocks noChangeArrowheads="1"/>
          </p:cNvSpPr>
          <p:nvPr/>
        </p:nvSpPr>
        <p:spPr bwMode="auto">
          <a:xfrm>
            <a:off x="7459430" y="2066926"/>
            <a:ext cx="1194033" cy="2769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NY: </a:t>
            </a:r>
            <a:r>
              <a:rPr kumimoji="1" lang="en-US" sz="900" dirty="0" smtClean="0">
                <a:latin typeface="Helvetica" panose="020B0604020202020204" pitchFamily="34" charset="0"/>
                <a:cs typeface="Helvetica" panose="020B0604020202020204" pitchFamily="34" charset="0"/>
              </a:rPr>
              <a:t>0.58% customer - </a:t>
            </a:r>
          </a:p>
          <a:p>
            <a:pPr eaLnBrk="0" hangingPunct="0">
              <a:defRPr/>
            </a:pPr>
            <a:r>
              <a:rPr kumimoji="1" lang="en-US" sz="900" dirty="0" smtClean="0">
                <a:latin typeface="Helvetica" panose="020B0604020202020204" pitchFamily="34" charset="0"/>
                <a:cs typeface="Helvetica" panose="020B0604020202020204" pitchFamily="34" charset="0"/>
              </a:rPr>
              <a:t>sited x 2015</a:t>
            </a:r>
            <a:endParaRPr kumimoji="1" lang="en-US" sz="900" dirty="0">
              <a:latin typeface="Helvetica" panose="020B0604020202020204" pitchFamily="34" charset="0"/>
              <a:cs typeface="Helvetica" panose="020B0604020202020204" pitchFamily="34" charset="0"/>
            </a:endParaRPr>
          </a:p>
        </p:txBody>
      </p:sp>
      <p:sp>
        <p:nvSpPr>
          <p:cNvPr id="151" name="Rectangle 328"/>
          <p:cNvSpPr>
            <a:spLocks noChangeArrowheads="1"/>
          </p:cNvSpPr>
          <p:nvPr/>
        </p:nvSpPr>
        <p:spPr bwMode="auto">
          <a:xfrm>
            <a:off x="7453370" y="2393634"/>
            <a:ext cx="1066880" cy="13848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PA: </a:t>
            </a:r>
            <a:r>
              <a:rPr kumimoji="1" lang="en-US" sz="900" dirty="0" smtClean="0">
                <a:latin typeface="Helvetica" panose="020B0604020202020204" pitchFamily="34" charset="0"/>
                <a:cs typeface="Helvetica" panose="020B0604020202020204" pitchFamily="34" charset="0"/>
              </a:rPr>
              <a:t>0.5% PV x 2021</a:t>
            </a:r>
            <a:endParaRPr kumimoji="1" lang="en-US" sz="900" b="1" dirty="0">
              <a:latin typeface="Helvetica" panose="020B0604020202020204" pitchFamily="34" charset="0"/>
              <a:cs typeface="Helvetica" panose="020B0604020202020204" pitchFamily="34" charset="0"/>
            </a:endParaRPr>
          </a:p>
        </p:txBody>
      </p:sp>
      <p:sp>
        <p:nvSpPr>
          <p:cNvPr id="152" name="Rectangle 329"/>
          <p:cNvSpPr>
            <a:spLocks noChangeArrowheads="1"/>
          </p:cNvSpPr>
          <p:nvPr/>
        </p:nvSpPr>
        <p:spPr bwMode="auto">
          <a:xfrm>
            <a:off x="7457932" y="2591408"/>
            <a:ext cx="105775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NJ: </a:t>
            </a:r>
            <a:r>
              <a:rPr kumimoji="1" lang="en-US" sz="900" dirty="0" smtClean="0">
                <a:latin typeface="Helvetica" panose="020B0604020202020204" pitchFamily="34" charset="0"/>
                <a:cs typeface="Helvetica" panose="020B0604020202020204" pitchFamily="34" charset="0"/>
              </a:rPr>
              <a:t>4.1% (E) x 2028</a:t>
            </a:r>
            <a:endParaRPr kumimoji="1" lang="en-US" sz="900" dirty="0">
              <a:latin typeface="Helvetica" panose="020B0604020202020204" pitchFamily="34" charset="0"/>
              <a:cs typeface="Helvetica" panose="020B0604020202020204" pitchFamily="34" charset="0"/>
            </a:endParaRPr>
          </a:p>
        </p:txBody>
      </p:sp>
      <p:sp>
        <p:nvSpPr>
          <p:cNvPr id="153" name="Rectangle 330"/>
          <p:cNvSpPr>
            <a:spLocks noChangeArrowheads="1"/>
          </p:cNvSpPr>
          <p:nvPr/>
        </p:nvSpPr>
        <p:spPr bwMode="auto">
          <a:xfrm>
            <a:off x="7450457" y="3005675"/>
            <a:ext cx="1065231" cy="280450"/>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DE: </a:t>
            </a:r>
            <a:r>
              <a:rPr kumimoji="1" lang="en-US" sz="900" dirty="0" smtClean="0">
                <a:latin typeface="Helvetica" panose="020B0604020202020204" pitchFamily="34" charset="0"/>
                <a:cs typeface="Helvetica" panose="020B0604020202020204" pitchFamily="34" charset="0"/>
              </a:rPr>
              <a:t>3.5% PV x 2026</a:t>
            </a:r>
          </a:p>
          <a:p>
            <a:pPr eaLnBrk="0" hangingPunct="0">
              <a:defRPr/>
            </a:pPr>
            <a:r>
              <a:rPr kumimoji="1" lang="en-US" sz="900" dirty="0" smtClean="0">
                <a:latin typeface="Helvetica" panose="020B0604020202020204" pitchFamily="34" charset="0"/>
                <a:cs typeface="Helvetica" panose="020B0604020202020204" pitchFamily="34" charset="0"/>
              </a:rPr>
              <a:t>3.0 (M) for PV </a:t>
            </a:r>
            <a:endParaRPr kumimoji="1" lang="en-US" sz="900" dirty="0">
              <a:latin typeface="Helvetica" panose="020B0604020202020204" pitchFamily="34" charset="0"/>
              <a:cs typeface="Helvetica" panose="020B0604020202020204" pitchFamily="34" charset="0"/>
            </a:endParaRPr>
          </a:p>
        </p:txBody>
      </p:sp>
      <p:sp>
        <p:nvSpPr>
          <p:cNvPr id="154" name="Rectangle 331"/>
          <p:cNvSpPr>
            <a:spLocks noChangeArrowheads="1"/>
          </p:cNvSpPr>
          <p:nvPr/>
        </p:nvSpPr>
        <p:spPr bwMode="auto">
          <a:xfrm>
            <a:off x="7439192" y="3353595"/>
            <a:ext cx="103778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ea typeface="Segoe UI" panose="020B0502040204020203" pitchFamily="34" charset="0"/>
                <a:cs typeface="Helvetica" panose="020B0604020202020204" pitchFamily="34" charset="0"/>
              </a:rPr>
              <a:t>MD</a:t>
            </a:r>
            <a:r>
              <a:rPr kumimoji="1" lang="en-US" sz="900" b="1" dirty="0" smtClean="0">
                <a:latin typeface="Helvetica" panose="020B0604020202020204" pitchFamily="34" charset="0"/>
                <a:ea typeface="Segoe UI" panose="020B0502040204020203" pitchFamily="34" charset="0"/>
                <a:cs typeface="Helvetica" panose="020B0604020202020204" pitchFamily="34" charset="0"/>
              </a:rPr>
              <a:t>: </a:t>
            </a:r>
            <a:r>
              <a:rPr kumimoji="1" lang="en-US" sz="900" dirty="0" smtClean="0">
                <a:latin typeface="Helvetica" panose="020B0604020202020204" pitchFamily="34" charset="0"/>
                <a:ea typeface="Segoe UI" panose="020B0502040204020203" pitchFamily="34" charset="0"/>
                <a:cs typeface="Helvetica" panose="020B0604020202020204" pitchFamily="34" charset="0"/>
              </a:rPr>
              <a:t>2% (E) x 2020</a:t>
            </a:r>
            <a:endParaRPr kumimoji="1" lang="en-US" sz="900" dirty="0">
              <a:latin typeface="Helvetica" panose="020B0604020202020204" pitchFamily="34" charset="0"/>
              <a:ea typeface="Segoe UI" panose="020B0502040204020203" pitchFamily="34" charset="0"/>
              <a:cs typeface="Helvetica" panose="020B0604020202020204" pitchFamily="34" charset="0"/>
            </a:endParaRPr>
          </a:p>
        </p:txBody>
      </p:sp>
      <p:sp>
        <p:nvSpPr>
          <p:cNvPr id="155" name="Rectangle 332"/>
          <p:cNvSpPr>
            <a:spLocks noChangeArrowheads="1"/>
          </p:cNvSpPr>
          <p:nvPr/>
        </p:nvSpPr>
        <p:spPr bwMode="auto">
          <a:xfrm>
            <a:off x="7453370" y="2796789"/>
            <a:ext cx="106231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DC: </a:t>
            </a:r>
            <a:r>
              <a:rPr kumimoji="1" lang="en-US" sz="900" dirty="0" smtClean="0">
                <a:latin typeface="Helvetica" panose="020B0604020202020204" pitchFamily="34" charset="0"/>
                <a:cs typeface="Helvetica" panose="020B0604020202020204" pitchFamily="34" charset="0"/>
              </a:rPr>
              <a:t>2.5% (E) x 2023</a:t>
            </a:r>
            <a:endParaRPr kumimoji="1" lang="en-US" sz="900" dirty="0">
              <a:latin typeface="Helvetica" panose="020B0604020202020204" pitchFamily="34" charset="0"/>
              <a:cs typeface="Helvetica" panose="020B0604020202020204" pitchFamily="34" charset="0"/>
            </a:endParaRPr>
          </a:p>
        </p:txBody>
      </p:sp>
      <p:sp>
        <p:nvSpPr>
          <p:cNvPr id="11" name="TextBox 10"/>
          <p:cNvSpPr txBox="1"/>
          <p:nvPr/>
        </p:nvSpPr>
        <p:spPr>
          <a:xfrm>
            <a:off x="4942138" y="5625384"/>
            <a:ext cx="2381000" cy="369332"/>
          </a:xfrm>
          <a:prstGeom prst="rect">
            <a:avLst/>
          </a:prstGeom>
          <a:solidFill>
            <a:srgbClr val="F1F6F7"/>
          </a:solidFill>
          <a:ln>
            <a:solidFill>
              <a:srgbClr val="F1F6F7"/>
            </a:solidFill>
          </a:ln>
        </p:spPr>
        <p:txBody>
          <a:bodyPr wrap="square" rtlCol="0">
            <a:spAutoFit/>
          </a:bodyPr>
          <a:lstStyle/>
          <a:p>
            <a:r>
              <a:rPr lang="en-US" sz="900" dirty="0" smtClean="0">
                <a:latin typeface="Helvetica" panose="020B0604020202020204" pitchFamily="34" charset="0"/>
                <a:cs typeface="Helvetica" panose="020B0604020202020204" pitchFamily="34" charset="0"/>
              </a:rPr>
              <a:t>Delaware allows certain fuel cell systems to qualify for the PV carve-out </a:t>
            </a:r>
            <a:endParaRPr lang="en-US" sz="900" dirty="0">
              <a:latin typeface="Helvetica" panose="020B0604020202020204" pitchFamily="34" charset="0"/>
              <a:cs typeface="Helvetica" panose="020B0604020202020204" pitchFamily="34" charset="0"/>
            </a:endParaRPr>
          </a:p>
        </p:txBody>
      </p:sp>
      <p:sp>
        <p:nvSpPr>
          <p:cNvPr id="10" name="TextBox 9"/>
          <p:cNvSpPr txBox="1"/>
          <p:nvPr/>
        </p:nvSpPr>
        <p:spPr>
          <a:xfrm>
            <a:off x="3042408" y="5628596"/>
            <a:ext cx="1624842" cy="784830"/>
          </a:xfrm>
          <a:prstGeom prst="rect">
            <a:avLst/>
          </a:prstGeom>
          <a:solidFill>
            <a:srgbClr val="F1F6F7"/>
          </a:solidFill>
          <a:ln>
            <a:solidFill>
              <a:schemeClr val="bg1"/>
            </a:solidFill>
          </a:ln>
        </p:spPr>
        <p:txBody>
          <a:bodyPr wrap="square" rtlCol="0">
            <a:spAutoFit/>
          </a:bodyPr>
          <a:lstStyle/>
          <a:p>
            <a:r>
              <a:rPr lang="en-US" sz="900" b="1" dirty="0" smtClean="0">
                <a:latin typeface="Helvetica" panose="020B0604020202020204" pitchFamily="34" charset="0"/>
                <a:cs typeface="Helvetica" panose="020B0604020202020204" pitchFamily="34" charset="0"/>
              </a:rPr>
              <a:t>(E): </a:t>
            </a:r>
            <a:r>
              <a:rPr lang="en-US" sz="900" dirty="0" smtClean="0">
                <a:latin typeface="Helvetica" panose="020B0604020202020204" pitchFamily="34" charset="0"/>
                <a:cs typeface="Helvetica" panose="020B0604020202020204" pitchFamily="34" charset="0"/>
              </a:rPr>
              <a:t>Solar Electric</a:t>
            </a:r>
          </a:p>
          <a:p>
            <a:r>
              <a:rPr lang="en-US" sz="900" b="1" dirty="0" smtClean="0">
                <a:latin typeface="Helvetica" panose="020B0604020202020204" pitchFamily="34" charset="0"/>
                <a:cs typeface="Helvetica" panose="020B0604020202020204" pitchFamily="34" charset="0"/>
              </a:rPr>
              <a:t>PV: </a:t>
            </a:r>
            <a:r>
              <a:rPr lang="en-US" sz="900" dirty="0" smtClean="0">
                <a:latin typeface="Helvetica" panose="020B0604020202020204" pitchFamily="34" charset="0"/>
                <a:cs typeface="Helvetica" panose="020B0604020202020204" pitchFamily="34" charset="0"/>
              </a:rPr>
              <a:t>Solar Photovoltaic</a:t>
            </a:r>
          </a:p>
          <a:p>
            <a:r>
              <a:rPr lang="en-US" sz="900" b="1" dirty="0" smtClean="0">
                <a:latin typeface="Helvetica" panose="020B0604020202020204" pitchFamily="34" charset="0"/>
                <a:cs typeface="Helvetica" panose="020B0604020202020204" pitchFamily="34" charset="0"/>
              </a:rPr>
              <a:t>DG: </a:t>
            </a:r>
            <a:r>
              <a:rPr lang="en-US" sz="900" dirty="0" smtClean="0">
                <a:latin typeface="Helvetica" panose="020B0604020202020204" pitchFamily="34" charset="0"/>
                <a:cs typeface="Helvetica" panose="020B0604020202020204" pitchFamily="34" charset="0"/>
              </a:rPr>
              <a:t>Distributed Generation</a:t>
            </a:r>
          </a:p>
          <a:p>
            <a:r>
              <a:rPr lang="en-US" sz="900" b="1" dirty="0" smtClean="0">
                <a:latin typeface="Helvetica" panose="020B0604020202020204" pitchFamily="34" charset="0"/>
                <a:cs typeface="Helvetica" panose="020B0604020202020204" pitchFamily="34" charset="0"/>
              </a:rPr>
              <a:t>(M)</a:t>
            </a:r>
            <a:r>
              <a:rPr lang="en-US" sz="900" dirty="0" smtClean="0">
                <a:latin typeface="Helvetica" panose="020B0604020202020204" pitchFamily="34" charset="0"/>
                <a:cs typeface="Helvetica" panose="020B0604020202020204" pitchFamily="34" charset="0"/>
              </a:rPr>
              <a:t>: Multipliers</a:t>
            </a:r>
          </a:p>
          <a:p>
            <a:r>
              <a:rPr lang="en-US" sz="900" b="1" dirty="0" smtClean="0">
                <a:latin typeface="Helvetica" panose="020B0604020202020204" pitchFamily="34" charset="0"/>
                <a:cs typeface="Helvetica" panose="020B0604020202020204" pitchFamily="34" charset="0"/>
              </a:rPr>
              <a:t>(CST): </a:t>
            </a:r>
            <a:r>
              <a:rPr lang="en-US" sz="900" dirty="0" smtClean="0">
                <a:latin typeface="Helvetica" panose="020B0604020202020204" pitchFamily="34" charset="0"/>
                <a:cs typeface="Helvetica" panose="020B0604020202020204" pitchFamily="34" charset="0"/>
              </a:rPr>
              <a:t>Customer - Sited</a:t>
            </a:r>
            <a:endParaRPr lang="en-US" sz="900" dirty="0">
              <a:latin typeface="Helvetica" panose="020B0604020202020204" pitchFamily="34" charset="0"/>
              <a:cs typeface="Helvetica" panose="020B0604020202020204" pitchFamily="34" charset="0"/>
            </a:endParaRPr>
          </a:p>
        </p:txBody>
      </p:sp>
      <p:sp>
        <p:nvSpPr>
          <p:cNvPr id="16" name="Diamond 15"/>
          <p:cNvSpPr/>
          <p:nvPr/>
        </p:nvSpPr>
        <p:spPr>
          <a:xfrm>
            <a:off x="4710870" y="568659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5"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4703293" y="6123085"/>
            <a:ext cx="225028" cy="206757"/>
          </a:xfrm>
          <a:prstGeom prst="rect">
            <a:avLst/>
          </a:prstGeom>
          <a:noFill/>
          <a:ln w="9525">
            <a:noFill/>
            <a:miter lim="800000"/>
            <a:headEnd/>
            <a:tailEnd/>
          </a:ln>
        </p:spPr>
      </p:pic>
      <p:pic>
        <p:nvPicPr>
          <p:cNvPr id="166"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162942" y="3373305"/>
            <a:ext cx="225028" cy="206757"/>
          </a:xfrm>
          <a:prstGeom prst="rect">
            <a:avLst/>
          </a:prstGeom>
          <a:noFill/>
          <a:ln w="9525">
            <a:noFill/>
            <a:miter lim="800000"/>
            <a:headEnd/>
            <a:tailEnd/>
          </a:ln>
        </p:spPr>
      </p:pic>
      <p:pic>
        <p:nvPicPr>
          <p:cNvPr id="167"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58816" y="4123536"/>
            <a:ext cx="225028" cy="206757"/>
          </a:xfrm>
          <a:prstGeom prst="rect">
            <a:avLst/>
          </a:prstGeom>
          <a:noFill/>
          <a:ln w="9525">
            <a:noFill/>
            <a:miter lim="800000"/>
            <a:headEnd/>
            <a:tailEnd/>
          </a:ln>
        </p:spPr>
      </p:pic>
      <p:pic>
        <p:nvPicPr>
          <p:cNvPr id="168"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3521753"/>
            <a:ext cx="225028" cy="206757"/>
          </a:xfrm>
          <a:prstGeom prst="rect">
            <a:avLst/>
          </a:prstGeom>
          <a:noFill/>
          <a:ln w="9525">
            <a:noFill/>
            <a:miter lim="800000"/>
            <a:headEnd/>
            <a:tailEnd/>
          </a:ln>
        </p:spPr>
      </p:pic>
      <p:pic>
        <p:nvPicPr>
          <p:cNvPr id="169"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700817" y="3315906"/>
            <a:ext cx="225028" cy="206757"/>
          </a:xfrm>
          <a:prstGeom prst="rect">
            <a:avLst/>
          </a:prstGeom>
          <a:noFill/>
          <a:ln w="9525">
            <a:noFill/>
            <a:miter lim="800000"/>
            <a:headEnd/>
            <a:tailEnd/>
          </a:ln>
        </p:spPr>
      </p:pic>
      <p:pic>
        <p:nvPicPr>
          <p:cNvPr id="170"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83775" y="2073912"/>
            <a:ext cx="225028" cy="206757"/>
          </a:xfrm>
          <a:prstGeom prst="rect">
            <a:avLst/>
          </a:prstGeom>
          <a:noFill/>
          <a:ln w="9525">
            <a:noFill/>
            <a:miter lim="800000"/>
            <a:headEnd/>
            <a:tailEnd/>
          </a:ln>
        </p:spPr>
      </p:pic>
      <p:pic>
        <p:nvPicPr>
          <p:cNvPr id="171"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2749482"/>
            <a:ext cx="225028" cy="206757"/>
          </a:xfrm>
          <a:prstGeom prst="rect">
            <a:avLst/>
          </a:prstGeom>
          <a:noFill/>
          <a:ln w="9525">
            <a:noFill/>
            <a:miter lim="800000"/>
            <a:headEnd/>
            <a:tailEnd/>
          </a:ln>
        </p:spPr>
      </p:pic>
      <p:sp>
        <p:nvSpPr>
          <p:cNvPr id="130" name="Diamond 129"/>
          <p:cNvSpPr/>
          <p:nvPr/>
        </p:nvSpPr>
        <p:spPr>
          <a:xfrm>
            <a:off x="8731512" y="305613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2450487"/>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sire_PowerTemplate12">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DSIRE Template2" id="{FD8AFA20-9F8C-4293-8F7E-08C4C2DFAA63}" vid="{A2FCF2B7-5354-4F52-BBA1-7D550F339A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DSIRE Template2</Template>
  <TotalTime>8023</TotalTime>
  <Words>318</Words>
  <Application>Microsoft Office PowerPoint</Application>
  <PresentationFormat>On-screen Show (4:3)</PresentationFormat>
  <Paragraphs>45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Segoe UI</vt:lpstr>
      <vt:lpstr>Tahoma</vt:lpstr>
      <vt:lpstr>dsire_PowerTemplate12</vt:lpstr>
      <vt:lpstr>PowerPoint Presentation</vt:lpstr>
    </vt:vector>
  </TitlesOfParts>
  <Company>NC State University</Company>
  <LinksUpToDate>false</LinksUpToDate>
  <SharedDoc>false</SharedDoc>
  <HyperlinkBase>www.dsireusa.org</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Portfolio Standard Policies</dc:title>
  <dc:subject>Summary of Renewable Portfolio Standards in the United States</dc:subject>
  <dc:creator>sdcross;DSIRE USA</dc:creator>
  <cp:keywords>State Renewable Portfolio Standards, State Renewable Energy Standards, State Renewable Portfolio Goals, State Renewable Energy Goals, State Alternative Energy Standards, State Alternative Energy Portfolio Standards, State RPS Policies, Database of State Incentives for Renewables and Energy Efficiency, DSIRE, North Carolina Solar Center, DSIRE Summary Map, Renewable Energy Policy Map, Solar Policy Map, Map of State Incentives for Renewables, Map of Renewable Energy in the United States, Energy Policy in the United States, State Energy Policies</cp:keywords>
  <cp:lastModifiedBy>Heather Calderwood</cp:lastModifiedBy>
  <cp:revision>179</cp:revision>
  <dcterms:created xsi:type="dcterms:W3CDTF">2011-02-04T15:55:20Z</dcterms:created>
  <dcterms:modified xsi:type="dcterms:W3CDTF">2015-07-30T16:04:13Z</dcterms:modified>
  <cp:category>Summary Map</cp:category>
</cp:coreProperties>
</file>