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39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79" autoAdjust="0"/>
  </p:normalViewPr>
  <p:slideViewPr>
    <p:cSldViewPr>
      <p:cViewPr varScale="1">
        <p:scale>
          <a:sx n="107" d="100"/>
          <a:sy n="107" d="100"/>
        </p:scale>
        <p:origin x="11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E2863-2133-4C4F-9C29-960B023FA1DC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00B80-64DB-49FE-854B-43FD547BB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54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338A1D4-F4B8-4683-A413-52FC54B50A31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44282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453C3-6EAF-4D81-936E-66578B74C413}" type="datetimeFigureOut">
              <a:rPr lang="en-US"/>
              <a:pPr>
                <a:defRPr/>
              </a:pPr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CCB1D-2C22-4499-B255-DBFC73EFA2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623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3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03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8794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8794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3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3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87037"/>
            <a:ext cx="9144000" cy="570963"/>
            <a:chOff x="0" y="6287037"/>
            <a:chExt cx="9144000" cy="570963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5829" t="9107" r="9654" b="27140"/>
            <a:stretch>
              <a:fillRect/>
            </a:stretch>
          </p:blipFill>
          <p:spPr bwMode="auto">
            <a:xfrm>
              <a:off x="3264725" y="6387921"/>
              <a:ext cx="3288475" cy="39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5829" t="9107" r="9654" b="27140"/>
            <a:stretch>
              <a:fillRect/>
            </a:stretch>
          </p:blipFill>
          <p:spPr bwMode="auto">
            <a:xfrm>
              <a:off x="1156" y="6400799"/>
              <a:ext cx="3263569" cy="39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5829" t="9107" r="19521" b="16891"/>
            <a:stretch>
              <a:fillRect/>
            </a:stretch>
          </p:blipFill>
          <p:spPr bwMode="auto">
            <a:xfrm>
              <a:off x="6261431" y="6400799"/>
              <a:ext cx="2882569" cy="457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2" name="Straight Connector 11"/>
            <p:cNvCxnSpPr/>
            <p:nvPr/>
          </p:nvCxnSpPr>
          <p:spPr>
            <a:xfrm>
              <a:off x="0" y="6368607"/>
              <a:ext cx="9144000" cy="0"/>
            </a:xfrm>
            <a:prstGeom prst="line">
              <a:avLst/>
            </a:prstGeom>
            <a:ln w="63500" cmpd="thinThick">
              <a:solidFill>
                <a:srgbClr val="DF39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6845121"/>
              <a:ext cx="9144000" cy="0"/>
            </a:xfrm>
            <a:prstGeom prst="line">
              <a:avLst/>
            </a:prstGeom>
            <a:ln w="63500" cap="rnd" cmpd="sng">
              <a:solidFill>
                <a:srgbClr val="DF3911"/>
              </a:solidFill>
              <a:prstDash val="solid"/>
              <a:round/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287037"/>
              <a:ext cx="9144000" cy="0"/>
            </a:xfrm>
            <a:prstGeom prst="line">
              <a:avLst/>
            </a:prstGeom>
            <a:ln w="63500" cmpd="sng">
              <a:solidFill>
                <a:srgbClr val="DF391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0577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64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17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7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4784911B-B9A5-4A13-A362-C1BB36529B02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1" name="Picture 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6" descr="small-footer.gif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0188"/>
            <a:ext cx="91440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197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3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4"/>
          <p:cNvSpPr txBox="1">
            <a:spLocks noChangeArrowheads="1"/>
          </p:cNvSpPr>
          <p:nvPr/>
        </p:nvSpPr>
        <p:spPr bwMode="auto">
          <a:xfrm>
            <a:off x="655736" y="1310268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65000"/>
              </a:spcBef>
              <a:spcAft>
                <a:spcPct val="25000"/>
              </a:spcAft>
            </a:pPr>
            <a:r>
              <a:rPr lang="en-US" sz="2400" b="1" i="1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Payment/Credit to Customer-Generator for Monthly </a:t>
            </a:r>
            <a:r>
              <a:rPr lang="en-US" sz="2400" b="1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Net Excess Generation </a:t>
            </a:r>
            <a:r>
              <a:rPr lang="en-US" sz="2400" b="1" i="1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(NEG) Under </a:t>
            </a:r>
            <a:r>
              <a:rPr lang="en-US" sz="2400" b="1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Net </a:t>
            </a:r>
            <a:r>
              <a:rPr lang="en-US" sz="2400" b="1" i="1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Metering</a:t>
            </a:r>
            <a:endParaRPr lang="en-US" sz="2400" b="1" i="1" dirty="0">
              <a:solidFill>
                <a:prstClr val="black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99" name="Text Box 279"/>
          <p:cNvSpPr txBox="1">
            <a:spLocks noChangeArrowheads="1"/>
          </p:cNvSpPr>
          <p:nvPr/>
        </p:nvSpPr>
        <p:spPr bwMode="auto">
          <a:xfrm>
            <a:off x="6994571" y="4600072"/>
            <a:ext cx="21179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NEG at Retail Rate (or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Above); NEG Bill Credits Do Not Expire</a:t>
            </a:r>
            <a:endParaRPr lang="en-US" sz="1200" dirty="0">
              <a:solidFill>
                <a:prstClr val="black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102" name="Text Box 279"/>
          <p:cNvSpPr txBox="1">
            <a:spLocks noChangeArrowheads="1"/>
          </p:cNvSpPr>
          <p:nvPr/>
        </p:nvSpPr>
        <p:spPr bwMode="auto">
          <a:xfrm>
            <a:off x="6994571" y="5987252"/>
            <a:ext cx="68608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NEG at $0</a:t>
            </a:r>
            <a:endParaRPr lang="en-US" sz="1200" dirty="0">
              <a:solidFill>
                <a:prstClr val="black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103" name="Freeform 206"/>
          <p:cNvSpPr>
            <a:spLocks/>
          </p:cNvSpPr>
          <p:nvPr/>
        </p:nvSpPr>
        <p:spPr bwMode="auto">
          <a:xfrm>
            <a:off x="152400" y="5068708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EE9110"/>
          </a:solidFill>
          <a:ln w="6350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04" name="Freeform 207"/>
          <p:cNvSpPr>
            <a:spLocks/>
          </p:cNvSpPr>
          <p:nvPr/>
        </p:nvSpPr>
        <p:spPr bwMode="auto">
          <a:xfrm>
            <a:off x="5870575" y="3366908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05" name="Freeform 208"/>
          <p:cNvSpPr>
            <a:spLocks/>
          </p:cNvSpPr>
          <p:nvPr/>
        </p:nvSpPr>
        <p:spPr bwMode="auto">
          <a:xfrm>
            <a:off x="6740525" y="3260546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06" name="Freeform 209"/>
          <p:cNvSpPr>
            <a:spLocks/>
          </p:cNvSpPr>
          <p:nvPr/>
        </p:nvSpPr>
        <p:spPr bwMode="auto">
          <a:xfrm>
            <a:off x="6403975" y="3884433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ysClr val="window" lastClr="FFFFFF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07" name="Freeform 210"/>
          <p:cNvSpPr>
            <a:spLocks/>
          </p:cNvSpPr>
          <p:nvPr/>
        </p:nvSpPr>
        <p:spPr bwMode="auto">
          <a:xfrm>
            <a:off x="6546850" y="3708221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08" name="Freeform 211"/>
          <p:cNvSpPr>
            <a:spLocks/>
          </p:cNvSpPr>
          <p:nvPr/>
        </p:nvSpPr>
        <p:spPr bwMode="auto">
          <a:xfrm>
            <a:off x="6732588" y="3101796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09" name="Freeform 212"/>
          <p:cNvSpPr>
            <a:spLocks/>
          </p:cNvSpPr>
          <p:nvPr/>
        </p:nvSpPr>
        <p:spPr bwMode="auto">
          <a:xfrm>
            <a:off x="7092950" y="3311346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ysClr val="window" lastClr="FFFFFF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0" name="Freeform 213"/>
          <p:cNvSpPr>
            <a:spLocks/>
          </p:cNvSpPr>
          <p:nvPr/>
        </p:nvSpPr>
        <p:spPr bwMode="auto">
          <a:xfrm>
            <a:off x="6073775" y="3735208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1" name="Freeform 214"/>
          <p:cNvSpPr>
            <a:spLocks/>
          </p:cNvSpPr>
          <p:nvPr/>
        </p:nvSpPr>
        <p:spPr bwMode="auto">
          <a:xfrm>
            <a:off x="6891338" y="2338208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2" name="Freeform 215"/>
          <p:cNvSpPr>
            <a:spLocks/>
          </p:cNvSpPr>
          <p:nvPr/>
        </p:nvSpPr>
        <p:spPr bwMode="auto">
          <a:xfrm>
            <a:off x="6807200" y="2735083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3" name="Freeform 216"/>
          <p:cNvSpPr>
            <a:spLocks/>
          </p:cNvSpPr>
          <p:nvPr/>
        </p:nvSpPr>
        <p:spPr bwMode="auto">
          <a:xfrm>
            <a:off x="6573838" y="3451046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4" name="Freeform 217"/>
          <p:cNvSpPr>
            <a:spLocks/>
          </p:cNvSpPr>
          <p:nvPr/>
        </p:nvSpPr>
        <p:spPr bwMode="auto">
          <a:xfrm>
            <a:off x="5957888" y="2844621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5" name="Freeform 218"/>
          <p:cNvSpPr>
            <a:spLocks/>
          </p:cNvSpPr>
          <p:nvPr/>
        </p:nvSpPr>
        <p:spPr bwMode="auto">
          <a:xfrm>
            <a:off x="6950075" y="3252608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6" name="Freeform 219"/>
          <p:cNvSpPr>
            <a:spLocks/>
          </p:cNvSpPr>
          <p:nvPr/>
        </p:nvSpPr>
        <p:spPr bwMode="auto">
          <a:xfrm>
            <a:off x="6634163" y="2795408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7" name="Freeform 220"/>
          <p:cNvSpPr>
            <a:spLocks/>
          </p:cNvSpPr>
          <p:nvPr/>
        </p:nvSpPr>
        <p:spPr bwMode="auto">
          <a:xfrm>
            <a:off x="4737100" y="4360683"/>
            <a:ext cx="1143000" cy="393700"/>
          </a:xfrm>
          <a:custGeom>
            <a:avLst/>
            <a:gdLst>
              <a:gd name="T0" fmla="*/ 2147483647 w 724"/>
              <a:gd name="T1" fmla="*/ 2147483647 h 266"/>
              <a:gd name="T2" fmla="*/ 2147483647 w 724"/>
              <a:gd name="T3" fmla="*/ 2147483647 h 266"/>
              <a:gd name="T4" fmla="*/ 2147483647 w 724"/>
              <a:gd name="T5" fmla="*/ 2147483647 h 266"/>
              <a:gd name="T6" fmla="*/ 2147483647 w 724"/>
              <a:gd name="T7" fmla="*/ 2147483647 h 266"/>
              <a:gd name="T8" fmla="*/ 2147483647 w 724"/>
              <a:gd name="T9" fmla="*/ 2147483647 h 266"/>
              <a:gd name="T10" fmla="*/ 2147483647 w 724"/>
              <a:gd name="T11" fmla="*/ 2147483647 h 266"/>
              <a:gd name="T12" fmla="*/ 2147483647 w 724"/>
              <a:gd name="T13" fmla="*/ 2147483647 h 266"/>
              <a:gd name="T14" fmla="*/ 2147483647 w 724"/>
              <a:gd name="T15" fmla="*/ 2147483647 h 266"/>
              <a:gd name="T16" fmla="*/ 2147483647 w 724"/>
              <a:gd name="T17" fmla="*/ 2147483647 h 266"/>
              <a:gd name="T18" fmla="*/ 2147483647 w 724"/>
              <a:gd name="T19" fmla="*/ 2147483647 h 266"/>
              <a:gd name="T20" fmla="*/ 2147483647 w 724"/>
              <a:gd name="T21" fmla="*/ 2147483647 h 266"/>
              <a:gd name="T22" fmla="*/ 2147483647 w 724"/>
              <a:gd name="T23" fmla="*/ 2147483647 h 266"/>
              <a:gd name="T24" fmla="*/ 2147483647 w 724"/>
              <a:gd name="T25" fmla="*/ 2147483647 h 266"/>
              <a:gd name="T26" fmla="*/ 2147483647 w 724"/>
              <a:gd name="T27" fmla="*/ 2147483647 h 266"/>
              <a:gd name="T28" fmla="*/ 2147483647 w 724"/>
              <a:gd name="T29" fmla="*/ 2147483647 h 266"/>
              <a:gd name="T30" fmla="*/ 2147483647 w 724"/>
              <a:gd name="T31" fmla="*/ 2147483647 h 266"/>
              <a:gd name="T32" fmla="*/ 2147483647 w 724"/>
              <a:gd name="T33" fmla="*/ 2147483647 h 266"/>
              <a:gd name="T34" fmla="*/ 2147483647 w 724"/>
              <a:gd name="T35" fmla="*/ 2147483647 h 266"/>
              <a:gd name="T36" fmla="*/ 2147483647 w 724"/>
              <a:gd name="T37" fmla="*/ 2147483647 h 266"/>
              <a:gd name="T38" fmla="*/ 2147483647 w 724"/>
              <a:gd name="T39" fmla="*/ 2147483647 h 266"/>
              <a:gd name="T40" fmla="*/ 2147483647 w 724"/>
              <a:gd name="T41" fmla="*/ 2147483647 h 266"/>
              <a:gd name="T42" fmla="*/ 2147483647 w 724"/>
              <a:gd name="T43" fmla="*/ 2147483647 h 266"/>
              <a:gd name="T44" fmla="*/ 2147483647 w 724"/>
              <a:gd name="T45" fmla="*/ 2147483647 h 266"/>
              <a:gd name="T46" fmla="*/ 2147483647 w 724"/>
              <a:gd name="T47" fmla="*/ 2147483647 h 266"/>
              <a:gd name="T48" fmla="*/ 2147483647 w 724"/>
              <a:gd name="T49" fmla="*/ 2147483647 h 266"/>
              <a:gd name="T50" fmla="*/ 2147483647 w 724"/>
              <a:gd name="T51" fmla="*/ 2147483647 h 266"/>
              <a:gd name="T52" fmla="*/ 2147483647 w 724"/>
              <a:gd name="T53" fmla="*/ 2147483647 h 266"/>
              <a:gd name="T54" fmla="*/ 2147483647 w 724"/>
              <a:gd name="T55" fmla="*/ 2147483647 h 266"/>
              <a:gd name="T56" fmla="*/ 2147483647 w 724"/>
              <a:gd name="T57" fmla="*/ 2147483647 h 266"/>
              <a:gd name="T58" fmla="*/ 2147483647 w 724"/>
              <a:gd name="T59" fmla="*/ 2147483647 h 266"/>
              <a:gd name="T60" fmla="*/ 2147483647 w 724"/>
              <a:gd name="T61" fmla="*/ 2147483647 h 266"/>
              <a:gd name="T62" fmla="*/ 2147483647 w 724"/>
              <a:gd name="T63" fmla="*/ 2147483647 h 266"/>
              <a:gd name="T64" fmla="*/ 2147483647 w 724"/>
              <a:gd name="T65" fmla="*/ 2147483647 h 266"/>
              <a:gd name="T66" fmla="*/ 2147483647 w 724"/>
              <a:gd name="T67" fmla="*/ 2147483647 h 266"/>
              <a:gd name="T68" fmla="*/ 2147483647 w 724"/>
              <a:gd name="T69" fmla="*/ 2147483647 h 266"/>
              <a:gd name="T70" fmla="*/ 2147483647 w 724"/>
              <a:gd name="T71" fmla="*/ 0 h 266"/>
              <a:gd name="T72" fmla="*/ 2147483647 w 724"/>
              <a:gd name="T73" fmla="*/ 2147483647 h 266"/>
              <a:gd name="T74" fmla="*/ 2147483647 w 724"/>
              <a:gd name="T75" fmla="*/ 2147483647 h 266"/>
              <a:gd name="T76" fmla="*/ 2147483647 w 724"/>
              <a:gd name="T77" fmla="*/ 2147483647 h 266"/>
              <a:gd name="T78" fmla="*/ 2147483647 w 724"/>
              <a:gd name="T79" fmla="*/ 2147483647 h 266"/>
              <a:gd name="T80" fmla="*/ 2147483647 w 724"/>
              <a:gd name="T81" fmla="*/ 2147483647 h 266"/>
              <a:gd name="T82" fmla="*/ 2147483647 w 724"/>
              <a:gd name="T83" fmla="*/ 2147483647 h 266"/>
              <a:gd name="T84" fmla="*/ 2147483647 w 724"/>
              <a:gd name="T85" fmla="*/ 2147483647 h 266"/>
              <a:gd name="T86" fmla="*/ 2147483647 w 724"/>
              <a:gd name="T87" fmla="*/ 2147483647 h 266"/>
              <a:gd name="T88" fmla="*/ 2147483647 w 724"/>
              <a:gd name="T89" fmla="*/ 2147483647 h 266"/>
              <a:gd name="T90" fmla="*/ 2147483647 w 724"/>
              <a:gd name="T91" fmla="*/ 2147483647 h 266"/>
              <a:gd name="T92" fmla="*/ 2147483647 w 724"/>
              <a:gd name="T93" fmla="*/ 2147483647 h 266"/>
              <a:gd name="T94" fmla="*/ 2147483647 w 724"/>
              <a:gd name="T95" fmla="*/ 2147483647 h 266"/>
              <a:gd name="T96" fmla="*/ 2147483647 w 724"/>
              <a:gd name="T97" fmla="*/ 2147483647 h 266"/>
              <a:gd name="T98" fmla="*/ 2147483647 w 724"/>
              <a:gd name="T99" fmla="*/ 2147483647 h 266"/>
              <a:gd name="T100" fmla="*/ 2147483647 w 724"/>
              <a:gd name="T101" fmla="*/ 2147483647 h 266"/>
              <a:gd name="T102" fmla="*/ 2147483647 w 724"/>
              <a:gd name="T103" fmla="*/ 2147483647 h 266"/>
              <a:gd name="T104" fmla="*/ 2147483647 w 724"/>
              <a:gd name="T105" fmla="*/ 2147483647 h 266"/>
              <a:gd name="T106" fmla="*/ 2147483647 w 724"/>
              <a:gd name="T107" fmla="*/ 2147483647 h 266"/>
              <a:gd name="T108" fmla="*/ 2147483647 w 724"/>
              <a:gd name="T109" fmla="*/ 2147483647 h 266"/>
              <a:gd name="T110" fmla="*/ 2147483647 w 724"/>
              <a:gd name="T111" fmla="*/ 2147483647 h 266"/>
              <a:gd name="T112" fmla="*/ 2147483647 w 724"/>
              <a:gd name="T113" fmla="*/ 2147483647 h 266"/>
              <a:gd name="T114" fmla="*/ 2147483647 w 724"/>
              <a:gd name="T115" fmla="*/ 2147483647 h 26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24"/>
              <a:gd name="T175" fmla="*/ 0 h 266"/>
              <a:gd name="T176" fmla="*/ 724 w 724"/>
              <a:gd name="T177" fmla="*/ 266 h 26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24" h="266">
                <a:moveTo>
                  <a:pt x="113" y="89"/>
                </a:moveTo>
                <a:lnTo>
                  <a:pt x="113" y="89"/>
                </a:lnTo>
                <a:lnTo>
                  <a:pt x="101" y="90"/>
                </a:lnTo>
                <a:lnTo>
                  <a:pt x="73" y="92"/>
                </a:lnTo>
                <a:lnTo>
                  <a:pt x="69" y="93"/>
                </a:lnTo>
                <a:lnTo>
                  <a:pt x="63" y="93"/>
                </a:lnTo>
                <a:lnTo>
                  <a:pt x="56" y="94"/>
                </a:lnTo>
                <a:lnTo>
                  <a:pt x="52" y="94"/>
                </a:lnTo>
                <a:lnTo>
                  <a:pt x="56" y="108"/>
                </a:lnTo>
                <a:lnTo>
                  <a:pt x="54" y="112"/>
                </a:lnTo>
                <a:lnTo>
                  <a:pt x="55" y="122"/>
                </a:lnTo>
                <a:lnTo>
                  <a:pt x="41" y="124"/>
                </a:lnTo>
                <a:lnTo>
                  <a:pt x="48" y="129"/>
                </a:lnTo>
                <a:lnTo>
                  <a:pt x="51" y="136"/>
                </a:lnTo>
                <a:lnTo>
                  <a:pt x="49" y="139"/>
                </a:lnTo>
                <a:lnTo>
                  <a:pt x="40" y="150"/>
                </a:lnTo>
                <a:lnTo>
                  <a:pt x="49" y="160"/>
                </a:lnTo>
                <a:lnTo>
                  <a:pt x="40" y="161"/>
                </a:lnTo>
                <a:lnTo>
                  <a:pt x="30" y="179"/>
                </a:lnTo>
                <a:lnTo>
                  <a:pt x="30" y="203"/>
                </a:lnTo>
                <a:lnTo>
                  <a:pt x="20" y="200"/>
                </a:lnTo>
                <a:lnTo>
                  <a:pt x="18" y="207"/>
                </a:lnTo>
                <a:lnTo>
                  <a:pt x="11" y="216"/>
                </a:lnTo>
                <a:lnTo>
                  <a:pt x="8" y="221"/>
                </a:lnTo>
                <a:lnTo>
                  <a:pt x="11" y="221"/>
                </a:lnTo>
                <a:lnTo>
                  <a:pt x="12" y="217"/>
                </a:lnTo>
                <a:lnTo>
                  <a:pt x="15" y="224"/>
                </a:lnTo>
                <a:lnTo>
                  <a:pt x="18" y="249"/>
                </a:lnTo>
                <a:lnTo>
                  <a:pt x="12" y="249"/>
                </a:lnTo>
                <a:lnTo>
                  <a:pt x="0" y="265"/>
                </a:lnTo>
                <a:lnTo>
                  <a:pt x="26" y="263"/>
                </a:lnTo>
                <a:lnTo>
                  <a:pt x="40" y="262"/>
                </a:lnTo>
                <a:lnTo>
                  <a:pt x="49" y="260"/>
                </a:lnTo>
                <a:lnTo>
                  <a:pt x="56" y="260"/>
                </a:lnTo>
                <a:lnTo>
                  <a:pt x="66" y="260"/>
                </a:lnTo>
                <a:lnTo>
                  <a:pt x="73" y="259"/>
                </a:lnTo>
                <a:lnTo>
                  <a:pt x="83" y="258"/>
                </a:lnTo>
                <a:lnTo>
                  <a:pt x="87" y="258"/>
                </a:lnTo>
                <a:lnTo>
                  <a:pt x="92" y="258"/>
                </a:lnTo>
                <a:lnTo>
                  <a:pt x="96" y="258"/>
                </a:lnTo>
                <a:lnTo>
                  <a:pt x="103" y="256"/>
                </a:lnTo>
                <a:lnTo>
                  <a:pt x="109" y="256"/>
                </a:lnTo>
                <a:lnTo>
                  <a:pt x="112" y="256"/>
                </a:lnTo>
                <a:lnTo>
                  <a:pt x="113" y="255"/>
                </a:lnTo>
                <a:lnTo>
                  <a:pt x="120" y="255"/>
                </a:lnTo>
                <a:lnTo>
                  <a:pt x="128" y="255"/>
                </a:lnTo>
                <a:lnTo>
                  <a:pt x="132" y="253"/>
                </a:lnTo>
                <a:lnTo>
                  <a:pt x="139" y="253"/>
                </a:lnTo>
                <a:lnTo>
                  <a:pt x="148" y="253"/>
                </a:lnTo>
                <a:lnTo>
                  <a:pt x="167" y="251"/>
                </a:lnTo>
                <a:lnTo>
                  <a:pt x="168" y="251"/>
                </a:lnTo>
                <a:lnTo>
                  <a:pt x="178" y="249"/>
                </a:lnTo>
                <a:lnTo>
                  <a:pt x="182" y="249"/>
                </a:lnTo>
                <a:lnTo>
                  <a:pt x="182" y="248"/>
                </a:lnTo>
                <a:lnTo>
                  <a:pt x="202" y="246"/>
                </a:lnTo>
                <a:lnTo>
                  <a:pt x="209" y="246"/>
                </a:lnTo>
                <a:lnTo>
                  <a:pt x="228" y="244"/>
                </a:lnTo>
                <a:lnTo>
                  <a:pt x="235" y="244"/>
                </a:lnTo>
                <a:lnTo>
                  <a:pt x="254" y="241"/>
                </a:lnTo>
                <a:lnTo>
                  <a:pt x="265" y="241"/>
                </a:lnTo>
                <a:lnTo>
                  <a:pt x="268" y="239"/>
                </a:lnTo>
                <a:lnTo>
                  <a:pt x="295" y="238"/>
                </a:lnTo>
                <a:lnTo>
                  <a:pt x="299" y="237"/>
                </a:lnTo>
                <a:lnTo>
                  <a:pt x="301" y="237"/>
                </a:lnTo>
                <a:lnTo>
                  <a:pt x="307" y="237"/>
                </a:lnTo>
                <a:lnTo>
                  <a:pt x="331" y="234"/>
                </a:lnTo>
                <a:lnTo>
                  <a:pt x="342" y="232"/>
                </a:lnTo>
                <a:lnTo>
                  <a:pt x="347" y="231"/>
                </a:lnTo>
                <a:lnTo>
                  <a:pt x="351" y="231"/>
                </a:lnTo>
                <a:lnTo>
                  <a:pt x="368" y="230"/>
                </a:lnTo>
                <a:lnTo>
                  <a:pt x="385" y="228"/>
                </a:lnTo>
                <a:lnTo>
                  <a:pt x="387" y="227"/>
                </a:lnTo>
                <a:lnTo>
                  <a:pt x="407" y="225"/>
                </a:lnTo>
                <a:lnTo>
                  <a:pt x="408" y="225"/>
                </a:lnTo>
                <a:lnTo>
                  <a:pt x="418" y="224"/>
                </a:lnTo>
                <a:lnTo>
                  <a:pt x="421" y="224"/>
                </a:lnTo>
                <a:lnTo>
                  <a:pt x="429" y="223"/>
                </a:lnTo>
                <a:lnTo>
                  <a:pt x="430" y="223"/>
                </a:lnTo>
                <a:lnTo>
                  <a:pt x="434" y="221"/>
                </a:lnTo>
                <a:lnTo>
                  <a:pt x="437" y="221"/>
                </a:lnTo>
                <a:lnTo>
                  <a:pt x="440" y="221"/>
                </a:lnTo>
                <a:lnTo>
                  <a:pt x="463" y="218"/>
                </a:lnTo>
                <a:lnTo>
                  <a:pt x="468" y="217"/>
                </a:lnTo>
                <a:lnTo>
                  <a:pt x="475" y="217"/>
                </a:lnTo>
                <a:lnTo>
                  <a:pt x="477" y="216"/>
                </a:lnTo>
                <a:lnTo>
                  <a:pt x="480" y="216"/>
                </a:lnTo>
                <a:lnTo>
                  <a:pt x="483" y="216"/>
                </a:lnTo>
                <a:lnTo>
                  <a:pt x="486" y="214"/>
                </a:lnTo>
                <a:lnTo>
                  <a:pt x="494" y="214"/>
                </a:lnTo>
                <a:lnTo>
                  <a:pt x="506" y="213"/>
                </a:lnTo>
                <a:lnTo>
                  <a:pt x="516" y="212"/>
                </a:lnTo>
                <a:lnTo>
                  <a:pt x="520" y="210"/>
                </a:lnTo>
                <a:lnTo>
                  <a:pt x="520" y="209"/>
                </a:lnTo>
                <a:lnTo>
                  <a:pt x="519" y="196"/>
                </a:lnTo>
                <a:lnTo>
                  <a:pt x="519" y="186"/>
                </a:lnTo>
                <a:lnTo>
                  <a:pt x="523" y="181"/>
                </a:lnTo>
                <a:lnTo>
                  <a:pt x="536" y="179"/>
                </a:lnTo>
                <a:lnTo>
                  <a:pt x="541" y="174"/>
                </a:lnTo>
                <a:lnTo>
                  <a:pt x="541" y="164"/>
                </a:lnTo>
                <a:lnTo>
                  <a:pt x="541" y="159"/>
                </a:lnTo>
                <a:lnTo>
                  <a:pt x="544" y="154"/>
                </a:lnTo>
                <a:lnTo>
                  <a:pt x="551" y="147"/>
                </a:lnTo>
                <a:lnTo>
                  <a:pt x="560" y="140"/>
                </a:lnTo>
                <a:lnTo>
                  <a:pt x="569" y="139"/>
                </a:lnTo>
                <a:lnTo>
                  <a:pt x="570" y="139"/>
                </a:lnTo>
                <a:lnTo>
                  <a:pt x="583" y="138"/>
                </a:lnTo>
                <a:lnTo>
                  <a:pt x="602" y="121"/>
                </a:lnTo>
                <a:lnTo>
                  <a:pt x="601" y="118"/>
                </a:lnTo>
                <a:lnTo>
                  <a:pt x="612" y="111"/>
                </a:lnTo>
                <a:lnTo>
                  <a:pt x="621" y="108"/>
                </a:lnTo>
                <a:lnTo>
                  <a:pt x="624" y="106"/>
                </a:lnTo>
                <a:lnTo>
                  <a:pt x="628" y="96"/>
                </a:lnTo>
                <a:lnTo>
                  <a:pt x="628" y="94"/>
                </a:lnTo>
                <a:lnTo>
                  <a:pt x="628" y="89"/>
                </a:lnTo>
                <a:lnTo>
                  <a:pt x="638" y="82"/>
                </a:lnTo>
                <a:lnTo>
                  <a:pt x="649" y="72"/>
                </a:lnTo>
                <a:lnTo>
                  <a:pt x="652" y="75"/>
                </a:lnTo>
                <a:lnTo>
                  <a:pt x="650" y="79"/>
                </a:lnTo>
                <a:lnTo>
                  <a:pt x="662" y="80"/>
                </a:lnTo>
                <a:lnTo>
                  <a:pt x="662" y="79"/>
                </a:lnTo>
                <a:lnTo>
                  <a:pt x="663" y="76"/>
                </a:lnTo>
                <a:lnTo>
                  <a:pt x="666" y="69"/>
                </a:lnTo>
                <a:lnTo>
                  <a:pt x="670" y="65"/>
                </a:lnTo>
                <a:lnTo>
                  <a:pt x="680" y="59"/>
                </a:lnTo>
                <a:lnTo>
                  <a:pt x="682" y="57"/>
                </a:lnTo>
                <a:lnTo>
                  <a:pt x="689" y="59"/>
                </a:lnTo>
                <a:lnTo>
                  <a:pt x="691" y="61"/>
                </a:lnTo>
                <a:lnTo>
                  <a:pt x="695" y="61"/>
                </a:lnTo>
                <a:lnTo>
                  <a:pt x="698" y="58"/>
                </a:lnTo>
                <a:lnTo>
                  <a:pt x="699" y="58"/>
                </a:lnTo>
                <a:lnTo>
                  <a:pt x="704" y="41"/>
                </a:lnTo>
                <a:lnTo>
                  <a:pt x="706" y="39"/>
                </a:lnTo>
                <a:lnTo>
                  <a:pt x="709" y="34"/>
                </a:lnTo>
                <a:lnTo>
                  <a:pt x="718" y="32"/>
                </a:lnTo>
                <a:lnTo>
                  <a:pt x="720" y="25"/>
                </a:lnTo>
                <a:lnTo>
                  <a:pt x="721" y="12"/>
                </a:lnTo>
                <a:lnTo>
                  <a:pt x="721" y="2"/>
                </a:lnTo>
                <a:lnTo>
                  <a:pt x="723" y="0"/>
                </a:lnTo>
                <a:lnTo>
                  <a:pt x="714" y="1"/>
                </a:lnTo>
                <a:lnTo>
                  <a:pt x="707" y="2"/>
                </a:lnTo>
                <a:lnTo>
                  <a:pt x="699" y="2"/>
                </a:lnTo>
                <a:lnTo>
                  <a:pt x="699" y="5"/>
                </a:lnTo>
                <a:lnTo>
                  <a:pt x="681" y="8"/>
                </a:lnTo>
                <a:lnTo>
                  <a:pt x="678" y="8"/>
                </a:lnTo>
                <a:lnTo>
                  <a:pt x="675" y="9"/>
                </a:lnTo>
                <a:lnTo>
                  <a:pt x="673" y="9"/>
                </a:lnTo>
                <a:lnTo>
                  <a:pt x="671" y="9"/>
                </a:lnTo>
                <a:lnTo>
                  <a:pt x="668" y="11"/>
                </a:lnTo>
                <a:lnTo>
                  <a:pt x="662" y="11"/>
                </a:lnTo>
                <a:lnTo>
                  <a:pt x="650" y="12"/>
                </a:lnTo>
                <a:lnTo>
                  <a:pt x="642" y="15"/>
                </a:lnTo>
                <a:lnTo>
                  <a:pt x="639" y="15"/>
                </a:lnTo>
                <a:lnTo>
                  <a:pt x="638" y="15"/>
                </a:lnTo>
                <a:lnTo>
                  <a:pt x="623" y="18"/>
                </a:lnTo>
                <a:lnTo>
                  <a:pt x="619" y="18"/>
                </a:lnTo>
                <a:lnTo>
                  <a:pt x="609" y="19"/>
                </a:lnTo>
                <a:lnTo>
                  <a:pt x="587" y="22"/>
                </a:lnTo>
                <a:lnTo>
                  <a:pt x="585" y="22"/>
                </a:lnTo>
                <a:lnTo>
                  <a:pt x="569" y="25"/>
                </a:lnTo>
                <a:lnTo>
                  <a:pt x="556" y="26"/>
                </a:lnTo>
                <a:lnTo>
                  <a:pt x="554" y="26"/>
                </a:lnTo>
                <a:lnTo>
                  <a:pt x="551" y="26"/>
                </a:lnTo>
                <a:lnTo>
                  <a:pt x="549" y="29"/>
                </a:lnTo>
                <a:lnTo>
                  <a:pt x="542" y="30"/>
                </a:lnTo>
                <a:lnTo>
                  <a:pt x="530" y="32"/>
                </a:lnTo>
                <a:lnTo>
                  <a:pt x="523" y="32"/>
                </a:lnTo>
                <a:lnTo>
                  <a:pt x="516" y="33"/>
                </a:lnTo>
                <a:lnTo>
                  <a:pt x="506" y="34"/>
                </a:lnTo>
                <a:lnTo>
                  <a:pt x="504" y="34"/>
                </a:lnTo>
                <a:lnTo>
                  <a:pt x="502" y="34"/>
                </a:lnTo>
                <a:lnTo>
                  <a:pt x="486" y="36"/>
                </a:lnTo>
                <a:lnTo>
                  <a:pt x="477" y="39"/>
                </a:lnTo>
                <a:lnTo>
                  <a:pt x="457" y="40"/>
                </a:lnTo>
                <a:lnTo>
                  <a:pt x="450" y="40"/>
                </a:lnTo>
                <a:lnTo>
                  <a:pt x="443" y="41"/>
                </a:lnTo>
                <a:lnTo>
                  <a:pt x="440" y="41"/>
                </a:lnTo>
                <a:lnTo>
                  <a:pt x="439" y="41"/>
                </a:lnTo>
                <a:lnTo>
                  <a:pt x="427" y="41"/>
                </a:lnTo>
                <a:lnTo>
                  <a:pt x="415" y="43"/>
                </a:lnTo>
                <a:lnTo>
                  <a:pt x="414" y="43"/>
                </a:lnTo>
                <a:lnTo>
                  <a:pt x="409" y="43"/>
                </a:lnTo>
                <a:lnTo>
                  <a:pt x="401" y="46"/>
                </a:lnTo>
                <a:lnTo>
                  <a:pt x="396" y="46"/>
                </a:lnTo>
                <a:lnTo>
                  <a:pt x="385" y="47"/>
                </a:lnTo>
                <a:lnTo>
                  <a:pt x="371" y="48"/>
                </a:lnTo>
                <a:lnTo>
                  <a:pt x="368" y="48"/>
                </a:lnTo>
                <a:lnTo>
                  <a:pt x="361" y="50"/>
                </a:lnTo>
                <a:lnTo>
                  <a:pt x="355" y="50"/>
                </a:lnTo>
                <a:lnTo>
                  <a:pt x="353" y="50"/>
                </a:lnTo>
                <a:lnTo>
                  <a:pt x="342" y="51"/>
                </a:lnTo>
                <a:lnTo>
                  <a:pt x="335" y="51"/>
                </a:lnTo>
                <a:lnTo>
                  <a:pt x="328" y="51"/>
                </a:lnTo>
                <a:lnTo>
                  <a:pt x="325" y="51"/>
                </a:lnTo>
                <a:lnTo>
                  <a:pt x="318" y="51"/>
                </a:lnTo>
                <a:lnTo>
                  <a:pt x="310" y="53"/>
                </a:lnTo>
                <a:lnTo>
                  <a:pt x="307" y="54"/>
                </a:lnTo>
                <a:lnTo>
                  <a:pt x="304" y="55"/>
                </a:lnTo>
                <a:lnTo>
                  <a:pt x="303" y="53"/>
                </a:lnTo>
                <a:lnTo>
                  <a:pt x="293" y="55"/>
                </a:lnTo>
                <a:lnTo>
                  <a:pt x="288" y="55"/>
                </a:lnTo>
                <a:lnTo>
                  <a:pt x="282" y="55"/>
                </a:lnTo>
                <a:lnTo>
                  <a:pt x="278" y="57"/>
                </a:lnTo>
                <a:lnTo>
                  <a:pt x="263" y="58"/>
                </a:lnTo>
                <a:lnTo>
                  <a:pt x="259" y="59"/>
                </a:lnTo>
                <a:lnTo>
                  <a:pt x="257" y="59"/>
                </a:lnTo>
                <a:lnTo>
                  <a:pt x="247" y="59"/>
                </a:lnTo>
                <a:lnTo>
                  <a:pt x="239" y="61"/>
                </a:lnTo>
                <a:lnTo>
                  <a:pt x="228" y="62"/>
                </a:lnTo>
                <a:lnTo>
                  <a:pt x="221" y="64"/>
                </a:lnTo>
                <a:lnTo>
                  <a:pt x="213" y="65"/>
                </a:lnTo>
                <a:lnTo>
                  <a:pt x="209" y="65"/>
                </a:lnTo>
                <a:lnTo>
                  <a:pt x="195" y="66"/>
                </a:lnTo>
                <a:lnTo>
                  <a:pt x="195" y="64"/>
                </a:lnTo>
                <a:lnTo>
                  <a:pt x="175" y="64"/>
                </a:lnTo>
                <a:lnTo>
                  <a:pt x="177" y="66"/>
                </a:lnTo>
                <a:lnTo>
                  <a:pt x="178" y="69"/>
                </a:lnTo>
                <a:lnTo>
                  <a:pt x="180" y="83"/>
                </a:lnTo>
                <a:lnTo>
                  <a:pt x="160" y="85"/>
                </a:lnTo>
                <a:lnTo>
                  <a:pt x="152" y="86"/>
                </a:lnTo>
                <a:lnTo>
                  <a:pt x="142" y="86"/>
                </a:lnTo>
                <a:lnTo>
                  <a:pt x="139" y="86"/>
                </a:lnTo>
                <a:lnTo>
                  <a:pt x="137" y="86"/>
                </a:lnTo>
                <a:lnTo>
                  <a:pt x="119" y="89"/>
                </a:lnTo>
                <a:lnTo>
                  <a:pt x="114" y="89"/>
                </a:lnTo>
                <a:lnTo>
                  <a:pt x="113" y="89"/>
                </a:lnTo>
              </a:path>
            </a:pathLst>
          </a:custGeom>
          <a:noFill/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8" name="Freeform 221"/>
          <p:cNvSpPr>
            <a:spLocks/>
          </p:cNvSpPr>
          <p:nvPr/>
        </p:nvSpPr>
        <p:spPr bwMode="auto">
          <a:xfrm>
            <a:off x="5607050" y="3836808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9" name="Freeform 222"/>
          <p:cNvSpPr>
            <a:spLocks/>
          </p:cNvSpPr>
          <p:nvPr/>
        </p:nvSpPr>
        <p:spPr bwMode="auto">
          <a:xfrm>
            <a:off x="6605588" y="3987621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0" name="Freeform 223"/>
          <p:cNvSpPr>
            <a:spLocks/>
          </p:cNvSpPr>
          <p:nvPr/>
        </p:nvSpPr>
        <p:spPr bwMode="auto">
          <a:xfrm>
            <a:off x="5707063" y="3703458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1" name="Freeform 224"/>
          <p:cNvSpPr>
            <a:spLocks/>
          </p:cNvSpPr>
          <p:nvPr/>
        </p:nvSpPr>
        <p:spPr bwMode="auto">
          <a:xfrm>
            <a:off x="1522413" y="3511371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2" name="Freeform 225"/>
          <p:cNvSpPr>
            <a:spLocks/>
          </p:cNvSpPr>
          <p:nvPr/>
        </p:nvSpPr>
        <p:spPr bwMode="auto">
          <a:xfrm>
            <a:off x="598488" y="2236608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3" name="Freeform 226"/>
          <p:cNvSpPr>
            <a:spLocks/>
          </p:cNvSpPr>
          <p:nvPr/>
        </p:nvSpPr>
        <p:spPr bwMode="auto">
          <a:xfrm>
            <a:off x="804863" y="2274708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ysClr val="window" lastClr="FFFFFF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4" name="Freeform 227"/>
          <p:cNvSpPr>
            <a:spLocks/>
          </p:cNvSpPr>
          <p:nvPr/>
        </p:nvSpPr>
        <p:spPr bwMode="auto">
          <a:xfrm>
            <a:off x="2009775" y="3092271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5" name="Freeform 228"/>
          <p:cNvSpPr>
            <a:spLocks/>
          </p:cNvSpPr>
          <p:nvPr/>
        </p:nvSpPr>
        <p:spPr bwMode="auto">
          <a:xfrm>
            <a:off x="4289425" y="2847796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6" name="Freeform 229"/>
          <p:cNvSpPr>
            <a:spLocks/>
          </p:cNvSpPr>
          <p:nvPr/>
        </p:nvSpPr>
        <p:spPr bwMode="auto">
          <a:xfrm>
            <a:off x="4513263" y="3525658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7" name="Freeform 230"/>
          <p:cNvSpPr>
            <a:spLocks/>
          </p:cNvSpPr>
          <p:nvPr/>
        </p:nvSpPr>
        <p:spPr bwMode="auto">
          <a:xfrm>
            <a:off x="3846513" y="3397071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8" name="Freeform 231"/>
          <p:cNvSpPr>
            <a:spLocks/>
          </p:cNvSpPr>
          <p:nvPr/>
        </p:nvSpPr>
        <p:spPr bwMode="auto">
          <a:xfrm>
            <a:off x="3122613" y="3971746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29" name="Freeform 232"/>
          <p:cNvSpPr>
            <a:spLocks/>
          </p:cNvSpPr>
          <p:nvPr/>
        </p:nvSpPr>
        <p:spPr bwMode="auto">
          <a:xfrm>
            <a:off x="3763963" y="2490608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30" name="Freeform 233"/>
          <p:cNvSpPr>
            <a:spLocks/>
          </p:cNvSpPr>
          <p:nvPr/>
        </p:nvSpPr>
        <p:spPr bwMode="auto">
          <a:xfrm>
            <a:off x="3963988" y="3865383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31" name="Freeform 234"/>
          <p:cNvSpPr>
            <a:spLocks/>
          </p:cNvSpPr>
          <p:nvPr/>
        </p:nvSpPr>
        <p:spPr bwMode="auto">
          <a:xfrm>
            <a:off x="2949575" y="2535058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32" name="Freeform 235" descr="25%"/>
          <p:cNvSpPr>
            <a:spLocks/>
          </p:cNvSpPr>
          <p:nvPr/>
        </p:nvSpPr>
        <p:spPr bwMode="auto">
          <a:xfrm>
            <a:off x="2901950" y="3479621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33" name="Freeform 236"/>
          <p:cNvSpPr>
            <a:spLocks/>
          </p:cNvSpPr>
          <p:nvPr/>
        </p:nvSpPr>
        <p:spPr bwMode="auto">
          <a:xfrm>
            <a:off x="2922588" y="3014483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34" name="Freeform 238"/>
          <p:cNvSpPr>
            <a:spLocks/>
          </p:cNvSpPr>
          <p:nvPr/>
        </p:nvSpPr>
        <p:spPr bwMode="auto">
          <a:xfrm>
            <a:off x="4130675" y="4508321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35" name="Freeform 239"/>
          <p:cNvSpPr>
            <a:spLocks/>
          </p:cNvSpPr>
          <p:nvPr/>
        </p:nvSpPr>
        <p:spPr bwMode="auto">
          <a:xfrm>
            <a:off x="2994025" y="4449583"/>
            <a:ext cx="1174750" cy="558800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36" name="Freeform 240" descr="70%"/>
          <p:cNvSpPr>
            <a:spLocks/>
          </p:cNvSpPr>
          <p:nvPr/>
        </p:nvSpPr>
        <p:spPr bwMode="auto">
          <a:xfrm>
            <a:off x="2432050" y="4535308"/>
            <a:ext cx="1884363" cy="1717675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noFill/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7" name="Freeform 241"/>
          <p:cNvSpPr>
            <a:spLocks/>
          </p:cNvSpPr>
          <p:nvPr/>
        </p:nvSpPr>
        <p:spPr bwMode="auto">
          <a:xfrm>
            <a:off x="1287463" y="4308296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grpSp>
        <p:nvGrpSpPr>
          <p:cNvPr id="138" name="Group 242"/>
          <p:cNvGrpSpPr>
            <a:grpSpLocks/>
          </p:cNvGrpSpPr>
          <p:nvPr/>
        </p:nvGrpSpPr>
        <p:grpSpPr bwMode="auto">
          <a:xfrm>
            <a:off x="301625" y="3263721"/>
            <a:ext cx="1133475" cy="1711325"/>
            <a:chOff x="514" y="1479"/>
            <a:chExt cx="717" cy="1163"/>
          </a:xfrm>
          <a:solidFill>
            <a:srgbClr val="CC0000"/>
          </a:solidFill>
        </p:grpSpPr>
        <p:sp>
          <p:nvSpPr>
            <p:cNvPr id="139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40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41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42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sp>
        <p:nvSpPr>
          <p:cNvPr id="146" name="Freeform 248"/>
          <p:cNvSpPr>
            <a:spLocks/>
          </p:cNvSpPr>
          <p:nvPr/>
        </p:nvSpPr>
        <p:spPr bwMode="auto">
          <a:xfrm>
            <a:off x="2189163" y="3751083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47" name="Freeform 249" descr="70%"/>
          <p:cNvSpPr>
            <a:spLocks/>
          </p:cNvSpPr>
          <p:nvPr/>
        </p:nvSpPr>
        <p:spPr bwMode="auto">
          <a:xfrm>
            <a:off x="1287463" y="2366783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noFill/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8" name="Freeform 250"/>
          <p:cNvSpPr>
            <a:spLocks/>
          </p:cNvSpPr>
          <p:nvPr/>
        </p:nvSpPr>
        <p:spPr bwMode="auto">
          <a:xfrm>
            <a:off x="1587500" y="2385833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rgbClr val="CE480C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49" name="Freeform 251"/>
          <p:cNvSpPr>
            <a:spLocks/>
          </p:cNvSpPr>
          <p:nvPr/>
        </p:nvSpPr>
        <p:spPr bwMode="auto">
          <a:xfrm>
            <a:off x="2081213" y="4394021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50" name="Freeform 252"/>
          <p:cNvSpPr>
            <a:spLocks/>
          </p:cNvSpPr>
          <p:nvPr/>
        </p:nvSpPr>
        <p:spPr bwMode="auto">
          <a:xfrm>
            <a:off x="804863" y="3384371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51" name="Freeform 253"/>
          <p:cNvSpPr>
            <a:spLocks/>
          </p:cNvSpPr>
          <p:nvPr/>
        </p:nvSpPr>
        <p:spPr bwMode="auto">
          <a:xfrm>
            <a:off x="388938" y="2623958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52" name="Freeform 254"/>
          <p:cNvSpPr>
            <a:spLocks/>
          </p:cNvSpPr>
          <p:nvPr/>
        </p:nvSpPr>
        <p:spPr bwMode="auto">
          <a:xfrm>
            <a:off x="4991100" y="3600271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53" name="Freeform 257"/>
          <p:cNvSpPr>
            <a:spLocks/>
          </p:cNvSpPr>
          <p:nvPr/>
        </p:nvSpPr>
        <p:spPr bwMode="auto">
          <a:xfrm>
            <a:off x="5270500" y="2946221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ysClr val="window" lastClr="FFFFFF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grpSp>
        <p:nvGrpSpPr>
          <p:cNvPr id="154" name="Group 141"/>
          <p:cNvGrpSpPr/>
          <p:nvPr/>
        </p:nvGrpSpPr>
        <p:grpSpPr>
          <a:xfrm>
            <a:off x="4576763" y="2665233"/>
            <a:ext cx="1035050" cy="965200"/>
            <a:chOff x="4576763" y="1812925"/>
            <a:chExt cx="1035050" cy="965200"/>
          </a:xfrm>
          <a:solidFill>
            <a:srgbClr val="CC0000"/>
          </a:solidFill>
        </p:grpSpPr>
        <p:grpSp>
          <p:nvGrpSpPr>
            <p:cNvPr id="155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157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158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</p:grpSp>
        <p:sp>
          <p:nvSpPr>
            <p:cNvPr id="156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sp>
        <p:nvSpPr>
          <p:cNvPr id="159" name="Freeform 259"/>
          <p:cNvSpPr>
            <a:spLocks/>
          </p:cNvSpPr>
          <p:nvPr/>
        </p:nvSpPr>
        <p:spPr bwMode="auto">
          <a:xfrm>
            <a:off x="5343525" y="3485971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60" name="Freeform 260"/>
          <p:cNvSpPr>
            <a:spLocks/>
          </p:cNvSpPr>
          <p:nvPr/>
        </p:nvSpPr>
        <p:spPr bwMode="auto">
          <a:xfrm>
            <a:off x="4597400" y="4728983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61" name="Freeform 261"/>
          <p:cNvSpPr>
            <a:spLocks/>
          </p:cNvSpPr>
          <p:nvPr/>
        </p:nvSpPr>
        <p:spPr bwMode="auto">
          <a:xfrm>
            <a:off x="5024438" y="4690883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grpSp>
        <p:nvGrpSpPr>
          <p:cNvPr id="162" name="Group 139"/>
          <p:cNvGrpSpPr>
            <a:grpSpLocks/>
          </p:cNvGrpSpPr>
          <p:nvPr/>
        </p:nvGrpSpPr>
        <p:grpSpPr bwMode="auto">
          <a:xfrm>
            <a:off x="5181600" y="5287783"/>
            <a:ext cx="1235075" cy="987425"/>
            <a:chOff x="5181600" y="4435475"/>
            <a:chExt cx="1235075" cy="987425"/>
          </a:xfrm>
          <a:solidFill>
            <a:srgbClr val="CE480C"/>
          </a:solidFill>
        </p:grpSpPr>
        <p:sp>
          <p:nvSpPr>
            <p:cNvPr id="163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64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65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66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67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68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sp>
        <p:nvSpPr>
          <p:cNvPr id="169" name="Freeform 268"/>
          <p:cNvSpPr>
            <a:spLocks/>
          </p:cNvSpPr>
          <p:nvPr/>
        </p:nvSpPr>
        <p:spPr bwMode="auto">
          <a:xfrm>
            <a:off x="5384800" y="4646433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0" name="Freeform 269"/>
          <p:cNvSpPr>
            <a:spLocks/>
          </p:cNvSpPr>
          <p:nvPr/>
        </p:nvSpPr>
        <p:spPr bwMode="auto">
          <a:xfrm>
            <a:off x="4838700" y="4019371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71" name="Freeform 270"/>
          <p:cNvSpPr>
            <a:spLocks/>
          </p:cNvSpPr>
          <p:nvPr/>
        </p:nvSpPr>
        <p:spPr bwMode="auto">
          <a:xfrm>
            <a:off x="4821238" y="4487683"/>
            <a:ext cx="36512" cy="33338"/>
          </a:xfrm>
          <a:custGeom>
            <a:avLst/>
            <a:gdLst>
              <a:gd name="T0" fmla="*/ 2147483647 w 23"/>
              <a:gd name="T1" fmla="*/ 0 h 23"/>
              <a:gd name="T2" fmla="*/ 2147483647 w 23"/>
              <a:gd name="T3" fmla="*/ 2147483647 h 23"/>
              <a:gd name="T4" fmla="*/ 0 w 23"/>
              <a:gd name="T5" fmla="*/ 2147483647 h 23"/>
              <a:gd name="T6" fmla="*/ 2147483647 w 23"/>
              <a:gd name="T7" fmla="*/ 0 h 23"/>
              <a:gd name="T8" fmla="*/ 0 60000 65536"/>
              <a:gd name="T9" fmla="*/ 0 60000 65536"/>
              <a:gd name="T10" fmla="*/ 0 60000 65536"/>
              <a:gd name="T11" fmla="*/ 0 60000 65536"/>
              <a:gd name="T12" fmla="*/ 0 w 23"/>
              <a:gd name="T13" fmla="*/ 0 h 23"/>
              <a:gd name="T14" fmla="*/ 23 w 23"/>
              <a:gd name="T15" fmla="*/ 23 h 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" h="23">
                <a:moveTo>
                  <a:pt x="14" y="0"/>
                </a:moveTo>
                <a:lnTo>
                  <a:pt x="22" y="22"/>
                </a:lnTo>
                <a:lnTo>
                  <a:pt x="0" y="22"/>
                </a:lnTo>
                <a:lnTo>
                  <a:pt x="14" y="0"/>
                </a:lnTo>
              </a:path>
            </a:pathLst>
          </a:custGeom>
          <a:solidFill>
            <a:sysClr val="window" lastClr="FFFFFF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72" name="Freeform 271"/>
          <p:cNvSpPr>
            <a:spLocks/>
          </p:cNvSpPr>
          <p:nvPr/>
        </p:nvSpPr>
        <p:spPr bwMode="auto">
          <a:xfrm>
            <a:off x="5561013" y="4235271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CE480C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73" name="Freeform 272" descr="70%"/>
          <p:cNvSpPr>
            <a:spLocks/>
          </p:cNvSpPr>
          <p:nvPr/>
        </p:nvSpPr>
        <p:spPr bwMode="auto">
          <a:xfrm>
            <a:off x="5700713" y="4582933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noFill/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prstClr val="black"/>
              </a:solidFill>
              <a:cs typeface="Arial" charset="0"/>
            </a:endParaRPr>
          </a:p>
        </p:txBody>
      </p:sp>
      <p:grpSp>
        <p:nvGrpSpPr>
          <p:cNvPr id="174" name="Group 273"/>
          <p:cNvGrpSpPr>
            <a:grpSpLocks/>
          </p:cNvGrpSpPr>
          <p:nvPr/>
        </p:nvGrpSpPr>
        <p:grpSpPr bwMode="auto">
          <a:xfrm>
            <a:off x="1219200" y="5449708"/>
            <a:ext cx="885825" cy="579438"/>
            <a:chOff x="1710" y="3401"/>
            <a:chExt cx="498" cy="349"/>
          </a:xfrm>
          <a:solidFill>
            <a:srgbClr val="CE480C"/>
          </a:solidFill>
        </p:grpSpPr>
        <p:sp>
          <p:nvSpPr>
            <p:cNvPr id="175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76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77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78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79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80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81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82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sp>
        <p:nvSpPr>
          <p:cNvPr id="183" name="Text Box 237"/>
          <p:cNvSpPr txBox="1">
            <a:spLocks noChangeArrowheads="1"/>
          </p:cNvSpPr>
          <p:nvPr/>
        </p:nvSpPr>
        <p:spPr bwMode="auto">
          <a:xfrm>
            <a:off x="3043383" y="2039723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300" b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www.dsireusa.org / </a:t>
            </a:r>
            <a:r>
              <a:rPr lang="en-US" sz="1300" b="1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January 2015</a:t>
            </a:r>
            <a:endParaRPr lang="en-US" sz="1300" b="1" dirty="0">
              <a:solidFill>
                <a:prstClr val="black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184" name="Rectangle 284"/>
          <p:cNvSpPr>
            <a:spLocks noChangeArrowheads="1"/>
          </p:cNvSpPr>
          <p:nvPr/>
        </p:nvSpPr>
        <p:spPr bwMode="auto">
          <a:xfrm>
            <a:off x="6689725" y="4615162"/>
            <a:ext cx="228600" cy="228600"/>
          </a:xfrm>
          <a:prstGeom prst="rect">
            <a:avLst/>
          </a:prstGeom>
          <a:solidFill>
            <a:srgbClr val="CC0000"/>
          </a:solidFill>
          <a:ln w="9525" algn="ctr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85" name="Rectangle 285" descr="25%"/>
          <p:cNvSpPr>
            <a:spLocks noChangeArrowheads="1"/>
          </p:cNvSpPr>
          <p:nvPr/>
        </p:nvSpPr>
        <p:spPr bwMode="auto">
          <a:xfrm>
            <a:off x="6689725" y="5965285"/>
            <a:ext cx="2286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algn="ctr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86" name="Text Box 279"/>
          <p:cNvSpPr txBox="1">
            <a:spLocks noChangeArrowheads="1"/>
          </p:cNvSpPr>
          <p:nvPr/>
        </p:nvSpPr>
        <p:spPr bwMode="auto">
          <a:xfrm>
            <a:off x="7007271" y="5497855"/>
            <a:ext cx="21052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NEG at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Less </a:t>
            </a:r>
            <a:r>
              <a:rPr lang="en-US" sz="1200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T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han Retail Rate (e.g., Avoided Cost Rate)</a:t>
            </a:r>
            <a:endParaRPr lang="en-US" sz="1200" dirty="0">
              <a:solidFill>
                <a:prstClr val="black"/>
              </a:solidFill>
              <a:latin typeface="Tahoma" pitchFamily="34" charset="0"/>
              <a:cs typeface="Arial" charset="0"/>
            </a:endParaRPr>
          </a:p>
        </p:txBody>
      </p:sp>
      <p:cxnSp>
        <p:nvCxnSpPr>
          <p:cNvPr id="187" name="Straight Connector 212"/>
          <p:cNvCxnSpPr>
            <a:cxnSpLocks noChangeShapeType="1"/>
          </p:cNvCxnSpPr>
          <p:nvPr/>
        </p:nvCxnSpPr>
        <p:spPr bwMode="auto">
          <a:xfrm>
            <a:off x="6400800" y="3909833"/>
            <a:ext cx="533400" cy="381000"/>
          </a:xfrm>
          <a:prstGeom prst="line">
            <a:avLst/>
          </a:prstGeom>
          <a:noFill/>
          <a:ln w="9525" algn="ctr">
            <a:solidFill>
              <a:sysClr val="windowText" lastClr="000000"/>
            </a:solidFill>
            <a:round/>
            <a:headEnd/>
            <a:tailEnd/>
          </a:ln>
        </p:spPr>
      </p:cxnSp>
      <p:sp>
        <p:nvSpPr>
          <p:cNvPr id="188" name="Oval 201"/>
          <p:cNvSpPr>
            <a:spLocks noChangeArrowheads="1"/>
          </p:cNvSpPr>
          <p:nvPr/>
        </p:nvSpPr>
        <p:spPr bwMode="auto">
          <a:xfrm>
            <a:off x="6929438" y="4214633"/>
            <a:ext cx="228600" cy="228600"/>
          </a:xfrm>
          <a:prstGeom prst="ellipse">
            <a:avLst/>
          </a:prstGeom>
          <a:solidFill>
            <a:srgbClr val="CC0000"/>
          </a:solidFill>
          <a:ln w="6350" algn="ctr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charset="0"/>
            </a:endParaRPr>
          </a:p>
        </p:txBody>
      </p:sp>
      <p:sp>
        <p:nvSpPr>
          <p:cNvPr id="189" name="TextBox 202"/>
          <p:cNvSpPr txBox="1">
            <a:spLocks noChangeArrowheads="1"/>
          </p:cNvSpPr>
          <p:nvPr/>
        </p:nvSpPr>
        <p:spPr bwMode="auto">
          <a:xfrm>
            <a:off x="6872288" y="4214633"/>
            <a:ext cx="381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prstClr val="white"/>
                </a:solidFill>
                <a:latin typeface="Tahoma"/>
                <a:cs typeface="Arial" charset="0"/>
              </a:rPr>
              <a:t>DC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7271864" y="3217078"/>
            <a:ext cx="17279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i="1" dirty="0">
                <a:solidFill>
                  <a:prstClr val="black"/>
                </a:solidFill>
                <a:cs typeface="Arial" charset="0"/>
              </a:rPr>
              <a:t>Note: Net </a:t>
            </a:r>
            <a:r>
              <a:rPr lang="en-US" sz="1200" b="1" i="1" dirty="0" smtClean="0">
                <a:solidFill>
                  <a:prstClr val="black"/>
                </a:solidFill>
                <a:cs typeface="Arial" charset="0"/>
              </a:rPr>
              <a:t>metering </a:t>
            </a:r>
            <a:r>
              <a:rPr lang="en-US" sz="1200" b="1" i="1" dirty="0">
                <a:solidFill>
                  <a:prstClr val="black"/>
                </a:solidFill>
                <a:cs typeface="Arial" charset="0"/>
              </a:rPr>
              <a:t>rules are being actively discussed </a:t>
            </a:r>
            <a:r>
              <a:rPr lang="en-US" sz="1200" b="1" i="1" dirty="0" smtClean="0">
                <a:solidFill>
                  <a:prstClr val="black"/>
                </a:solidFill>
                <a:cs typeface="Arial" charset="0"/>
              </a:rPr>
              <a:t>by many state </a:t>
            </a:r>
            <a:r>
              <a:rPr lang="en-US" sz="1200" b="1" i="1" dirty="0">
                <a:solidFill>
                  <a:prstClr val="black"/>
                </a:solidFill>
                <a:cs typeface="Arial" charset="0"/>
              </a:rPr>
              <a:t>public service &amp; utility </a:t>
            </a:r>
            <a:r>
              <a:rPr lang="en-US" sz="1200" b="1" i="1" dirty="0" smtClean="0">
                <a:solidFill>
                  <a:prstClr val="black"/>
                </a:solidFill>
                <a:cs typeface="Arial" charset="0"/>
              </a:rPr>
              <a:t>commissions</a:t>
            </a:r>
            <a:endParaRPr lang="en-US" sz="1200" b="1" i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91" name="Freeform 237"/>
          <p:cNvSpPr>
            <a:spLocks/>
          </p:cNvSpPr>
          <p:nvPr/>
        </p:nvSpPr>
        <p:spPr bwMode="auto">
          <a:xfrm>
            <a:off x="4235450" y="5079821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CC000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92" name="Rectangle 285" descr="25%"/>
          <p:cNvSpPr>
            <a:spLocks noChangeArrowheads="1"/>
          </p:cNvSpPr>
          <p:nvPr/>
        </p:nvSpPr>
        <p:spPr bwMode="auto">
          <a:xfrm>
            <a:off x="6689725" y="5551704"/>
            <a:ext cx="228600" cy="204113"/>
          </a:xfrm>
          <a:prstGeom prst="rect">
            <a:avLst/>
          </a:prstGeom>
          <a:solidFill>
            <a:srgbClr val="EE9110"/>
          </a:solidFill>
          <a:ln w="6350" cap="rnd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6918370" y="4983432"/>
            <a:ext cx="2194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NEG at Retail Rate, then at Avoided Cost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Rate or Expires</a:t>
            </a:r>
            <a:endParaRPr lang="en-US" sz="1200" dirty="0">
              <a:solidFill>
                <a:prstClr val="black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194" name="Rectangle 285" descr="25%"/>
          <p:cNvSpPr>
            <a:spLocks noChangeArrowheads="1"/>
          </p:cNvSpPr>
          <p:nvPr/>
        </p:nvSpPr>
        <p:spPr bwMode="auto">
          <a:xfrm>
            <a:off x="6689725" y="5108059"/>
            <a:ext cx="228600" cy="228600"/>
          </a:xfrm>
          <a:prstGeom prst="rect">
            <a:avLst/>
          </a:prstGeom>
          <a:solidFill>
            <a:srgbClr val="CE480C"/>
          </a:solidFill>
          <a:ln w="9525" algn="ctr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95" name="Rectangle 285" descr="25%"/>
          <p:cNvSpPr>
            <a:spLocks noChangeArrowheads="1"/>
          </p:cNvSpPr>
          <p:nvPr/>
        </p:nvSpPr>
        <p:spPr bwMode="auto">
          <a:xfrm>
            <a:off x="6689725" y="6313609"/>
            <a:ext cx="228600" cy="228600"/>
          </a:xfrm>
          <a:prstGeom prst="rect">
            <a:avLst/>
          </a:prstGeom>
          <a:noFill/>
          <a:ln w="9525" algn="ctr">
            <a:solidFill>
              <a:sysClr val="windowText" lastClr="00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96" name="Text Box 279"/>
          <p:cNvSpPr txBox="1">
            <a:spLocks noChangeArrowheads="1"/>
          </p:cNvSpPr>
          <p:nvPr/>
        </p:nvSpPr>
        <p:spPr bwMode="auto">
          <a:xfrm>
            <a:off x="6994571" y="6312709"/>
            <a:ext cx="176618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  <a:cs typeface="Arial" charset="0"/>
              </a:rPr>
              <a:t>No Required Net Metering</a:t>
            </a:r>
            <a:endParaRPr lang="en-US" sz="1200" dirty="0">
              <a:solidFill>
                <a:prstClr val="black"/>
              </a:solidFill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dsire_map_template 2012</Template>
  <TotalTime>524</TotalTime>
  <Words>84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dsire_PowerTemplate12</vt:lpstr>
      <vt:lpstr>PowerPoint Presentation</vt:lpstr>
    </vt:vector>
  </TitlesOfParts>
  <Company>NC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sdcross</dc:creator>
  <cp:lastModifiedBy>Brian Lips</cp:lastModifiedBy>
  <cp:revision>52</cp:revision>
  <dcterms:created xsi:type="dcterms:W3CDTF">2011-02-04T15:55:20Z</dcterms:created>
  <dcterms:modified xsi:type="dcterms:W3CDTF">2015-03-05T16:56:16Z</dcterms:modified>
</cp:coreProperties>
</file>