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008473"/>
    <a:srgbClr val="9BBB59"/>
    <a:srgbClr val="FFCC66"/>
    <a:srgbClr val="EA854C"/>
    <a:srgbClr val="9BBB57"/>
    <a:srgbClr val="9BBB4F"/>
    <a:srgbClr val="EA8F4C"/>
    <a:srgbClr val="E9904C"/>
    <a:srgbClr val="7BA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15" d="100"/>
          <a:sy n="115" d="100"/>
        </p:scale>
        <p:origin x="208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Electric Vehicle Supply Equipment Incentives</a:t>
            </a:r>
            <a:endParaRPr lang="en-US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008473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008473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9BBB59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23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</a:t>
            </a:r>
            <a:r>
              <a:rPr lang="en-US" sz="1300" b="1">
                <a:latin typeface="Helvetica" panose="020B0604020202020204" pitchFamily="34" charset="0"/>
                <a:cs typeface="Helvetica" panose="020B0604020202020204" pitchFamily="34" charset="0"/>
              </a:rPr>
              <a:t>/ </a:t>
            </a:r>
            <a:r>
              <a:rPr lang="en-US" sz="1300" b="1" smtClean="0">
                <a:latin typeface="Helvetica" panose="020B0604020202020204" pitchFamily="34" charset="0"/>
                <a:cs typeface="Helvetica" panose="020B0604020202020204" pitchFamily="34" charset="0"/>
              </a:rPr>
              <a:t>May </a:t>
            </a:r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2025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7467600" y="3689132"/>
            <a:ext cx="435292" cy="234484"/>
            <a:chOff x="6891600" y="3502025"/>
            <a:chExt cx="435292" cy="234484"/>
          </a:xfrm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solidFill>
              <a:srgbClr val="7BA5B4"/>
            </a:solidFill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91600" y="3505677"/>
              <a:ext cx="43529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  <a:endParaRPr lang="en-US" sz="9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992178" y="5742975"/>
            <a:ext cx="295814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Incentives for Electric Vehicle Supply Equipment (EVSE) are available in </a:t>
            </a:r>
            <a:r>
              <a:rPr lang="en-US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46</a:t>
            </a:r>
            <a:r>
              <a:rPr lang="en-US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states + DC</a:t>
            </a:r>
            <a:r>
              <a:rPr lang="en-U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14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89273" y="2809244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7112952" y="3312810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95" name="Text Box 279"/>
          <p:cNvSpPr txBox="1">
            <a:spLocks noChangeArrowheads="1"/>
          </p:cNvSpPr>
          <p:nvPr/>
        </p:nvSpPr>
        <p:spPr bwMode="auto">
          <a:xfrm>
            <a:off x="1963502" y="5482342"/>
            <a:ext cx="170880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 Incentive(s) Available</a:t>
            </a:r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6" name="Rectangle 284"/>
          <p:cNvSpPr>
            <a:spLocks noChangeArrowheads="1"/>
          </p:cNvSpPr>
          <p:nvPr/>
        </p:nvSpPr>
        <p:spPr bwMode="auto">
          <a:xfrm>
            <a:off x="1614959" y="5463232"/>
            <a:ext cx="248214" cy="247392"/>
          </a:xfrm>
          <a:prstGeom prst="rect">
            <a:avLst/>
          </a:pr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97" name="Text Box 279"/>
          <p:cNvSpPr txBox="1">
            <a:spLocks noChangeArrowheads="1"/>
          </p:cNvSpPr>
          <p:nvPr/>
        </p:nvSpPr>
        <p:spPr bwMode="auto">
          <a:xfrm>
            <a:off x="1963502" y="6197576"/>
            <a:ext cx="213359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State &amp; Utility Incentives Available</a:t>
            </a:r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8" name="Rectangle 284"/>
          <p:cNvSpPr>
            <a:spLocks noChangeArrowheads="1"/>
          </p:cNvSpPr>
          <p:nvPr/>
        </p:nvSpPr>
        <p:spPr bwMode="auto">
          <a:xfrm>
            <a:off x="1614959" y="6138257"/>
            <a:ext cx="248254" cy="249467"/>
          </a:xfrm>
          <a:prstGeom prst="rect">
            <a:avLst/>
          </a:pr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614959" y="5793402"/>
            <a:ext cx="248214" cy="247392"/>
          </a:xfrm>
          <a:prstGeom prst="rect">
            <a:avLst/>
          </a:pr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946084" y="5833355"/>
            <a:ext cx="17264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Utility Incentive(s) Available</a:t>
            </a:r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1" name="Freeform 228"/>
          <p:cNvSpPr>
            <a:spLocks noChangeAspect="1"/>
          </p:cNvSpPr>
          <p:nvPr/>
        </p:nvSpPr>
        <p:spPr bwMode="auto">
          <a:xfrm>
            <a:off x="4993799" y="2252207"/>
            <a:ext cx="688393" cy="707453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nnessee" title="Tennessee"/>
          <p:cNvSpPr>
            <a:spLocks/>
          </p:cNvSpPr>
          <p:nvPr/>
        </p:nvSpPr>
        <p:spPr bwMode="auto">
          <a:xfrm>
            <a:off x="5412815" y="3761507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94" name="Text Box 237"/>
          <p:cNvSpPr txBox="1">
            <a:spLocks noChangeArrowheads="1"/>
          </p:cNvSpPr>
          <p:nvPr/>
        </p:nvSpPr>
        <p:spPr bwMode="auto">
          <a:xfrm>
            <a:off x="-4124" y="6255910"/>
            <a:ext cx="1518757" cy="4154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5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*Does not include state NEVI programs</a:t>
            </a:r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C6FE13-CB23-42AE-9BE4-EA12512F6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8EC368-C13A-4729-98F5-DBA81605A5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552698-31FD-45F1-A137-9C334EC4E356}">
  <ds:schemaRefs>
    <ds:schemaRef ds:uri="http://purl.org/dc/elements/1.1/"/>
    <ds:schemaRef ds:uri="http://schemas.microsoft.com/office/2006/metadata/properties"/>
    <ds:schemaRef ds:uri="bb4ce786-82e9-4d82-aea5-cea6766135a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21447</TotalTime>
  <Words>48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81</cp:revision>
  <dcterms:created xsi:type="dcterms:W3CDTF">2015-12-02T18:24:38Z</dcterms:created>
  <dcterms:modified xsi:type="dcterms:W3CDTF">2025-05-07T15:35:13Z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