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Poppi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1" roundtripDataSignature="AMtx7mg0LSwtynGK8sDf8Pwoo3YNDg9Z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0CE07DF-BC49-405A-BA93-660E5FE4BB30}">
  <a:tblStyle styleId="{C0CE07DF-BC49-405A-BA93-660E5FE4BB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oppins-bold.fntdata"/><Relationship Id="rId47" Type="http://schemas.openxmlformats.org/officeDocument/2006/relationships/font" Target="fonts/Poppins-regular.fntdata"/><Relationship Id="rId49" Type="http://schemas.openxmlformats.org/officeDocument/2006/relationships/font" Target="fonts/Poppins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font" Target="fonts/Poppi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fccc.int/process-and-meetings/what-is-the-united-nations-framework-convention-on-climate-change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fccc.int/kyoto_protocol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fccc.int/process-and-meetings/the-paris-agreement" TargetMode="External"/><Relationship Id="rId3" Type="http://schemas.openxmlformats.org/officeDocument/2006/relationships/hyperlink" Target="https://unfccc.int/process-and-meetings/the-paris-agreement/nationally-determined-contributions-ndcs" TargetMode="External"/><Relationship Id="rId4" Type="http://schemas.openxmlformats.org/officeDocument/2006/relationships/hyperlink" Target="https://unfccc.int/sites/default/files/NDC/2023-10/ES-2023-10-17%20EU%20submission%20NDC%20update.pdf" TargetMode="External"/><Relationship Id="rId5" Type="http://schemas.openxmlformats.org/officeDocument/2006/relationships/hyperlink" Target="https://unfccc.int/sites/default/files/2024-12/United%20States%202035%20NDC.pdf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ur-lex.europa.eu/legal-content/EN/TXT/HTML/?uri=CELEX:52019DC0640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uild-up.ec.europa.eu/en/resources-and-tools/links/fit-55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ergy.ec.europa.eu/topics/renewable-energy/renewable-energy-directive-targets-and-rules/renewable-energy-directive_en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limate.ec.europa.eu/eu-action/carbon-markets/eu-emissions-trading-system-eu-ets_en" TargetMode="External"/><Relationship Id="rId3" Type="http://schemas.openxmlformats.org/officeDocument/2006/relationships/hyperlink" Target="https://taxation-customs.ec.europa.eu/carbon-border-adjustment-mechanism_en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iftung-umweltenergierecht.de/wp-content/uploads/2022/07/Was-steckt-im-Osterpaket-WaLG-2022-07-21-1.pdf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ea.org/data-and-statistics/data-tools/energy-statistics-data-browser?country=WORLD&amp;fuel=Energy%20supply&amp;indicator=ElecGenByFuel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ea.org/data-and-statistics/data-tools/energy-statistics-data-browser?country=WORLD&amp;fuel=Energy%20supply&amp;indicator=ElecGenByFuelLC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ea.org/data-and-statistics/data-tools/energy-statistics-data-browser?country=WORLD&amp;fuel=Energy%20supply&amp;indicator=ElecGenByFuelL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7d8514f9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g337d8514f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23c6676c0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723c6676c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https://unfccc.int/process-and-meetings/what-is-the-united-nations-framework-convention-on-climate-change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758f065f24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758f065f2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https://unfccc.int/kyoto_protocol</a:t>
            </a:r>
            <a:r>
              <a:rPr lang="en-U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58f065f24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58f065f2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Additional Sources: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https://unfccc.int/process-and-meetings/the-paris-agreement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https://unfccc.int/process-and-meetings/the-paris-agreement/nationally-determined-contributions-ndcs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https://unfccc.int/sites/default/files/NDC/2023-10/ES-2023-10-17%20EU%20submission%20NDC%20update.pdf</a:t>
            </a:r>
            <a:r>
              <a:rPr lang="en-US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https://unfccc.int/sites/default/files/2024-12/United%20States%202035%20NDC.pdf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58f065f24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58f065f2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23c6676c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723c6676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https://eur-lex.europa.eu/legal-content/EN/TXT/HTML/?uri=CELEX:52019DC0640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58f065f24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58f065f2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https://build-up.ec.europa.eu/en/resources-and-tools/links/fit-55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758f065f24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758f065f2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https://energy.ec.europa.eu/topics/renewable-energy/renewable-energy-directive-targets-and-rules/renewable-energy-directive_en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8f065f24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8f065f2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Sources: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https://climate.ec.europa.eu/eu-action/carbon-markets/eu-emissions-trading-system-eu-ets_en</a:t>
            </a:r>
            <a:r>
              <a:rPr lang="en-US"/>
              <a:t>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https://taxation-customs.ec.europa.eu/carbon-border-adjustment-mechanism_en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58f065f24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758f065f2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a8c885445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a8c88544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a8c885445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a8c88544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709b5295c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709b5295c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09b5295c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709b5295c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1e6103f51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1e6103f5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https://stiftung-umweltenergierecht.de/wp-content/uploads/2022/07/Was-steckt-im-Osterpaket-WaLG-2022-07-21-1.pdf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709b5295ce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709b5295c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09b5295ce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709b5295c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709b5295ce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709b5295c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09b5295ce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709b5295c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2e3df6d9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72e3df6d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709b5295ce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709b5295c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58f065f24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758f065f2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a8c885445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6a8c88544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23c6676c0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23c6676c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453b6d249f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453b6d249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453b6d249f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453b6d249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4e58c1827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74e58c182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758f065f24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758f065f2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74e58c18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74e58c18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a8c885445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a8c885445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453b6d249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3453b6d24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6a8c885445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6a8c885445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7558acc06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7558acc0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6a8c885445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36a8c885445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38aa5040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738aa504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a8c885445_0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a8c88544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7bce33bc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77bce33b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https://www.iea.org/data-and-statistics/data-tools/energy-statistics-data-browser?country=WORLD&amp;fuel=Energy%20supply&amp;indicator=ElecGenByFuel</a:t>
            </a:r>
            <a:r>
              <a:rPr lang="en-U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7bce33bc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7bce33bc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https://www.iea.org/data-and-statistics/data-tools/energy-statistics-data-browser?country=WORLD&amp;fuel=Energy%20supply&amp;indicator=ElecGenByFuelLC</a:t>
            </a:r>
            <a:r>
              <a:rPr lang="en-US">
                <a:solidFill>
                  <a:schemeClr val="dk1"/>
                </a:solidFill>
              </a:rPr>
              <a:t> 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7bce33bca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7bce33bc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</a:t>
            </a:r>
            <a:r>
              <a:rPr lang="en-US"/>
              <a:t> Source: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https://www.iea.org/data-and-statistics/data-tools/energy-statistics-data-browser?country=WORLD&amp;fuel=Energy%20supply&amp;indicator=ElecGenByFuelLC</a:t>
            </a:r>
            <a:r>
              <a:rPr lang="en-US">
                <a:solidFill>
                  <a:schemeClr val="dk1"/>
                </a:solidFill>
              </a:rPr>
              <a:t>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/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" type="body"/>
          </p:nvPr>
        </p:nvSpPr>
        <p:spPr>
          <a:xfrm rot="5400000">
            <a:off x="3408150" y="-684000"/>
            <a:ext cx="23277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/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" type="body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Slide">
  <p:cSld name="Presentation 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37d8514f97_0_164"/>
          <p:cNvSpPr txBox="1"/>
          <p:nvPr>
            <p:ph idx="1" type="body"/>
          </p:nvPr>
        </p:nvSpPr>
        <p:spPr>
          <a:xfrm>
            <a:off x="914400" y="1371600"/>
            <a:ext cx="7467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indent="-406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mages Right">
  <p:cSld name="CUSTOM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457200" y="675075"/>
            <a:ext cx="49524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/>
          <p:nvPr>
            <p:ph idx="2" type="pic"/>
          </p:nvPr>
        </p:nvSpPr>
        <p:spPr>
          <a:xfrm>
            <a:off x="5871000" y="3497711"/>
            <a:ext cx="3273000" cy="1645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4"/>
          <p:cNvSpPr/>
          <p:nvPr>
            <p:ph idx="3" type="pic"/>
          </p:nvPr>
        </p:nvSpPr>
        <p:spPr>
          <a:xfrm>
            <a:off x="5871000" y="2050747"/>
            <a:ext cx="3273000" cy="15546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14"/>
          <p:cNvSpPr/>
          <p:nvPr>
            <p:ph idx="4" type="pic"/>
          </p:nvPr>
        </p:nvSpPr>
        <p:spPr>
          <a:xfrm>
            <a:off x="5871000" y="459375"/>
            <a:ext cx="3273000" cy="16458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4"/>
          <p:cNvSpPr txBox="1"/>
          <p:nvPr>
            <p:ph idx="1" type="body"/>
          </p:nvPr>
        </p:nvSpPr>
        <p:spPr>
          <a:xfrm>
            <a:off x="631600" y="1858950"/>
            <a:ext cx="49524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/>
            </a:lvl4pPr>
            <a:lvl5pPr indent="-2921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Images Right 1">
  <p:cSld name="CUSTOM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457200" y="675075"/>
            <a:ext cx="49524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/>
          <p:nvPr>
            <p:ph idx="2" type="pic"/>
          </p:nvPr>
        </p:nvSpPr>
        <p:spPr>
          <a:xfrm>
            <a:off x="5871000" y="3497711"/>
            <a:ext cx="3273000" cy="16458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15"/>
          <p:cNvSpPr/>
          <p:nvPr>
            <p:ph idx="3" type="pic"/>
          </p:nvPr>
        </p:nvSpPr>
        <p:spPr>
          <a:xfrm>
            <a:off x="5871000" y="2050747"/>
            <a:ext cx="3273000" cy="15546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5"/>
          <p:cNvSpPr/>
          <p:nvPr>
            <p:ph idx="4" type="pic"/>
          </p:nvPr>
        </p:nvSpPr>
        <p:spPr>
          <a:xfrm>
            <a:off x="5871000" y="459375"/>
            <a:ext cx="3273000" cy="16458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5"/>
          <p:cNvSpPr txBox="1"/>
          <p:nvPr>
            <p:ph idx="1" type="body"/>
          </p:nvPr>
        </p:nvSpPr>
        <p:spPr>
          <a:xfrm>
            <a:off x="631600" y="1858950"/>
            <a:ext cx="49524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/>
            </a:lvl4pPr>
            <a:lvl5pPr indent="-2921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457200" y="1476377"/>
            <a:ext cx="4038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4648200" y="1476377"/>
            <a:ext cx="4038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/>
          <p:nvPr>
            <p:ph type="title"/>
          </p:nvPr>
        </p:nvSpPr>
        <p:spPr>
          <a:xfrm>
            <a:off x="457203" y="650504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1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1" name="Google Shape;41;p18"/>
          <p:cNvSpPr txBox="1"/>
          <p:nvPr>
            <p:ph idx="2" type="body"/>
          </p:nvPr>
        </p:nvSpPr>
        <p:spPr>
          <a:xfrm>
            <a:off x="4645028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1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/>
          <p:nvPr>
            <p:ph type="title"/>
          </p:nvPr>
        </p:nvSpPr>
        <p:spPr>
          <a:xfrm>
            <a:off x="457200" y="551650"/>
            <a:ext cx="75918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" type="body"/>
          </p:nvPr>
        </p:nvSpPr>
        <p:spPr>
          <a:xfrm>
            <a:off x="3575050" y="1076298"/>
            <a:ext cx="51117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21"/>
          <p:cNvSpPr txBox="1"/>
          <p:nvPr>
            <p:ph idx="2" type="body"/>
          </p:nvPr>
        </p:nvSpPr>
        <p:spPr>
          <a:xfrm>
            <a:off x="457200" y="1076325"/>
            <a:ext cx="33792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" name="Google Shape;9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152191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600" y="4645239"/>
            <a:ext cx="1941625" cy="3959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cleanenergywire.org/factsheets/germanys-energy-consumption-and-power-mix-charts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hyperlink" Target="https://www.cleanenergywire.org/factsheets/solar-power-germany-output-business-perspective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wind-energie.de/fileadmin/redaktion/dokumente/publikationen-oeffentlich/themen/06-zahlen-und-fakten/20250204_Status_des_Offshore_Windenergieausbaus_Jahr_2024.pdf" TargetMode="External"/><Relationship Id="rId4" Type="http://schemas.openxmlformats.org/officeDocument/2006/relationships/hyperlink" Target="https://www.wind-energie.de/fileadmin/redaktion/dokumente/publikationen-oeffentlich/themen/06-zahlen-und-fakten/20250204_Status_des_Offshore_Windenergieausbaus_Jahr_2024.pdf" TargetMode="External"/><Relationship Id="rId5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bundeswirtschaftsministerium.de/Redaktion/DE/Publikationen/Energie/windenergie-an-land-strategie.pdf?__blob=publicationFile&amp;v=11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energy-charts.info/charts/energy/chart.htm?l=en&amp;c=DE&amp;interval=year&amp;year=-1&amp;source=nuclear_1965-2024&amp;legendItems=0w5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hyperlink" Target="https://www.cleanenergywire.org/factsheets/spelling-out-coal-phase-out-germanys-exit-law-draft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hyperlink" Target="https://www.bundeswirtschaftsministerium.de/Redaktion/DE/Wasserstoff/Dossiers/wasserstoffstrategie.html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hyperlink" Target="https://electrek.co/2024/04/12/germany-europe-largest-solar-farm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hyperlink" Target="https://www.enbw.com/press/enbw-he-dreiht-offshore-wind-farm.html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hyperlink" Target="https://www.enet.eu/portfolio/karten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Relationship Id="rId4" Type="http://schemas.openxmlformats.org/officeDocument/2006/relationships/hyperlink" Target="https://www.eia.gov/state/?sid=NC#tabs-2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35.jpg"/><Relationship Id="rId5" Type="http://schemas.openxmlformats.org/officeDocument/2006/relationships/image" Target="../media/image4.jpg"/><Relationship Id="rId6" Type="http://schemas.openxmlformats.org/officeDocument/2006/relationships/image" Target="../media/image11.png"/><Relationship Id="rId7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hyperlink" Target="http://youtube.com/user/nccleantech" TargetMode="External"/><Relationship Id="rId13" Type="http://schemas.openxmlformats.org/officeDocument/2006/relationships/image" Target="../media/image29.png"/><Relationship Id="rId12" Type="http://schemas.openxmlformats.org/officeDocument/2006/relationships/hyperlink" Target="http://linkedin.com/company/nc-clean-energy-technology-center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hyperlink" Target="http://instagram.com/NCCleanTech" TargetMode="External"/><Relationship Id="rId9" Type="http://schemas.openxmlformats.org/officeDocument/2006/relationships/image" Target="../media/image30.png"/><Relationship Id="rId15" Type="http://schemas.openxmlformats.org/officeDocument/2006/relationships/hyperlink" Target="http://nccleantech.ncsu.edu" TargetMode="External"/><Relationship Id="rId14" Type="http://schemas.openxmlformats.org/officeDocument/2006/relationships/hyperlink" Target="mailto:nccleantech@ncsu.edu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://facebook.com/NCCleanTech/" TargetMode="External"/><Relationship Id="rId7" Type="http://schemas.openxmlformats.org/officeDocument/2006/relationships/image" Target="../media/image26.png"/><Relationship Id="rId8" Type="http://schemas.openxmlformats.org/officeDocument/2006/relationships/hyperlink" Target="http://twitter.com/NCCleanTech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7d8514f97_0_0"/>
          <p:cNvSpPr txBox="1"/>
          <p:nvPr/>
        </p:nvSpPr>
        <p:spPr>
          <a:xfrm>
            <a:off x="82500" y="969000"/>
            <a:ext cx="89790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Global to Local: Comparing Clean Energy and Emissions Reduction Policies from the EU and Germany to the Southeastern U.S.</a:t>
            </a:r>
            <a:endParaRPr b="1" i="0" sz="25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" name="Google Shape;73;g337d8514f97_0_0"/>
          <p:cNvSpPr txBox="1"/>
          <p:nvPr/>
        </p:nvSpPr>
        <p:spPr>
          <a:xfrm>
            <a:off x="894000" y="2311125"/>
            <a:ext cx="7356000" cy="13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Rebekah de la Mora, </a:t>
            </a:r>
            <a:r>
              <a:rPr lang="en-US" sz="1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Justin Lindemann, and Brian Lips</a:t>
            </a:r>
            <a:endParaRPr sz="1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Policy &amp; Markets Team</a:t>
            </a:r>
            <a:endParaRPr sz="1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NC Clean Energy Technology Center</a:t>
            </a:r>
            <a:endParaRPr b="0" i="0" sz="1500" u="none" cap="none" strike="noStrik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US" sz="15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NCSU Global Training Initiative Workshop</a:t>
            </a:r>
            <a:endParaRPr b="1" i="0" sz="1500" u="none" cap="none" strike="noStrik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August 26th, 2025</a:t>
            </a:r>
            <a:endParaRPr b="0" i="0" sz="1500" u="none" cap="none" strike="noStrike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723c6676c0_0_5"/>
          <p:cNvSpPr txBox="1"/>
          <p:nvPr>
            <p:ph type="title"/>
          </p:nvPr>
        </p:nvSpPr>
        <p:spPr>
          <a:xfrm>
            <a:off x="0" y="583500"/>
            <a:ext cx="91440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UN Framework Convention on Climate Change (1992)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Google Shape;147;g3723c6676c0_0_5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Goal: “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to achieve […] the stabilization of greenhouse gas concentrations in the atmosphere at a level that would prevent dangerous anthropogenic interference with the climate system”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Additional 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commitments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for developed countries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" name="Google Shape;148;g3723c6676c0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75" y="3797525"/>
            <a:ext cx="5609299" cy="12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758f065f24_0_69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Kyoto Protocol (1997)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4" name="Google Shape;154;g3758f065f24_0_69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5% reduction compared to 1990 levels over 2008-2012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○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Doha amendment: 18% reduction compared to 1990 levels over 2013-2020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Focuses 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specifically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on developed countries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○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“common but differentiated responsibility and respective capabilities”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58f065f24_0_17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Paris Agreement (2015)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g3758f065f24_0_17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imit global temperature increase to less than 2C below pre-industrial levels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○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Ideally 1.5C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Nationally Determined Contributions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61" name="Google Shape;161;g3758f065f24_0_17"/>
          <p:cNvGraphicFramePr/>
          <p:nvPr/>
        </p:nvGraphicFramePr>
        <p:xfrm>
          <a:off x="457200" y="3131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{C0CE07DF-BC49-405A-BA93-660E5FE4BB30}</a:tableStyleId>
              </a:tblPr>
              <a:tblGrid>
                <a:gridCol w="4114800"/>
                <a:gridCol w="4114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European Union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United States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2030: 55% below 1990 levels for economy-wide GHGs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2050: Climate Neutral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2035: 61% - 66% below 2005 levels for economy-wide GHGs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2050: Net Zero for all GHGs</a:t>
                      </a:r>
                      <a:endParaRPr sz="18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58f065f24_0_48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European Union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23c6676c0_0_0"/>
          <p:cNvSpPr txBox="1"/>
          <p:nvPr>
            <p:ph type="title"/>
          </p:nvPr>
        </p:nvSpPr>
        <p:spPr>
          <a:xfrm>
            <a:off x="457200" y="3541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European Green Deal (2020)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" name="Google Shape;172;g3723c6676c0_0_0"/>
          <p:cNvPicPr preferRelativeResize="0"/>
          <p:nvPr/>
        </p:nvPicPr>
        <p:blipFill rotWithShape="1">
          <a:blip r:embed="rId3">
            <a:alphaModFix/>
          </a:blip>
          <a:srcRect b="0" l="0" r="0" t="9329"/>
          <a:stretch/>
        </p:blipFill>
        <p:spPr>
          <a:xfrm>
            <a:off x="1417412" y="1029975"/>
            <a:ext cx="6309176" cy="40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758f065f24_0_74"/>
          <p:cNvSpPr txBox="1"/>
          <p:nvPr>
            <p:ph type="title"/>
          </p:nvPr>
        </p:nvSpPr>
        <p:spPr>
          <a:xfrm>
            <a:off x="457200" y="35413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Fit for 55 (2023)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8" name="Google Shape;178;g3758f065f24_0_74"/>
          <p:cNvPicPr preferRelativeResize="0"/>
          <p:nvPr/>
        </p:nvPicPr>
        <p:blipFill rotWithShape="1">
          <a:blip r:embed="rId3">
            <a:alphaModFix/>
          </a:blip>
          <a:srcRect b="0" l="9400" r="7266" t="0"/>
          <a:stretch/>
        </p:blipFill>
        <p:spPr>
          <a:xfrm>
            <a:off x="2374450" y="954525"/>
            <a:ext cx="4395101" cy="41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58f065f24_0_79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Renewable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 Energy Directive III (2023)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4" name="Google Shape;184;g3758f065f24_0_79"/>
          <p:cNvSpPr txBox="1"/>
          <p:nvPr>
            <p:ph idx="1" type="body"/>
          </p:nvPr>
        </p:nvSpPr>
        <p:spPr>
          <a:xfrm>
            <a:off x="457200" y="14763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EU-wide binding target of </a:t>
            </a:r>
            <a:r>
              <a:rPr lang="en-US">
                <a:latin typeface="Poppins"/>
                <a:ea typeface="Poppins"/>
                <a:cs typeface="Poppins"/>
                <a:sym typeface="Poppins"/>
              </a:rPr>
              <a:t>42.5% renewable energy by 2030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○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Non-binding goal of 45%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○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24.6% renewable as of 2023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Sub-targets for different economic sectors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Historical focus on biofuels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58f065f24_0_84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Carbon Pricing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g3758f065f24_0_84"/>
          <p:cNvSpPr txBox="1"/>
          <p:nvPr>
            <p:ph idx="1" type="body"/>
          </p:nvPr>
        </p:nvSpPr>
        <p:spPr>
          <a:xfrm>
            <a:off x="457200" y="1476377"/>
            <a:ext cx="4038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560"/>
              </a:spcBef>
              <a:spcAft>
                <a:spcPts val="0"/>
              </a:spcAft>
              <a:buSzPts val="2600"/>
              <a:buFont typeface="Poppins"/>
              <a:buChar char="●"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Emissions Trading System (2005)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imposed on EU emissions from electricity and heat generation, industrial manufacturing and aviation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1" name="Google Shape;191;g3758f065f24_0_84"/>
          <p:cNvSpPr txBox="1"/>
          <p:nvPr>
            <p:ph idx="2" type="body"/>
          </p:nvPr>
        </p:nvSpPr>
        <p:spPr>
          <a:xfrm>
            <a:off x="4648200" y="1476377"/>
            <a:ext cx="4038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560"/>
              </a:spcBef>
              <a:spcAft>
                <a:spcPts val="0"/>
              </a:spcAft>
              <a:buSzPts val="2600"/>
              <a:buFont typeface="Poppins"/>
              <a:buChar char="●"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Carbon Border Adjustment Mechanism (2023)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imposed on carbon-intensive goods imported into the EU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Starts 2026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758f065f24_0_52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Germany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a8c885445_0_167"/>
          <p:cNvSpPr txBox="1"/>
          <p:nvPr>
            <p:ph type="title"/>
          </p:nvPr>
        </p:nvSpPr>
        <p:spPr>
          <a:xfrm>
            <a:off x="457200" y="3223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Climate Change Act (Klimaschutzgesetz; KSG</a:t>
            </a: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)</a:t>
            </a:r>
            <a:endParaRPr sz="3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" name="Google Shape;202;g36a8c885445_0_167"/>
          <p:cNvSpPr txBox="1"/>
          <p:nvPr>
            <p:ph idx="1" type="body"/>
          </p:nvPr>
        </p:nvSpPr>
        <p:spPr>
          <a:xfrm>
            <a:off x="0" y="1598000"/>
            <a:ext cx="3194100" cy="227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36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Net-zero by 2045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Negative emissions after 2050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Allows climate targets to be increased to match international and EU targets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g36a8c885445_0_167"/>
          <p:cNvSpPr txBox="1"/>
          <p:nvPr/>
        </p:nvSpPr>
        <p:spPr>
          <a:xfrm>
            <a:off x="2536800" y="4811825"/>
            <a:ext cx="6607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https://www.cleanenergywire.org/factsheets/germanys-energy-consumption-and-power-mix-charts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  <p:pic>
        <p:nvPicPr>
          <p:cNvPr id="204" name="Google Shape;204;g36a8c885445_0_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227" y="1025325"/>
            <a:ext cx="5358249" cy="37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a8c885445_0_140"/>
          <p:cNvSpPr txBox="1"/>
          <p:nvPr>
            <p:ph type="title"/>
          </p:nvPr>
        </p:nvSpPr>
        <p:spPr>
          <a:xfrm>
            <a:off x="457200" y="3368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79" name="Google Shape;79;g36a8c885445_0_140"/>
          <p:cNvSpPr txBox="1"/>
          <p:nvPr>
            <p:ph idx="1" type="body"/>
          </p:nvPr>
        </p:nvSpPr>
        <p:spPr>
          <a:xfrm>
            <a:off x="457200" y="1012650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Intro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Comparing Clean Energy and Emissions Reduction Policies: The EU, U.S., Germany, and the Southeastern U.S.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800"/>
              <a:t>Global Overview</a:t>
            </a:r>
            <a:endParaRPr sz="18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800"/>
              <a:t>European Union Policies</a:t>
            </a:r>
            <a:endParaRPr sz="18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800"/>
              <a:t>Germany Policies</a:t>
            </a:r>
            <a:endParaRPr sz="18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800"/>
              <a:t>United States Policies</a:t>
            </a:r>
            <a:endParaRPr sz="18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1800"/>
              <a:t>Southeastern U.S. Policies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Breakout Group Discussions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Closing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709b5295ce_0_7"/>
          <p:cNvSpPr txBox="1"/>
          <p:nvPr>
            <p:ph type="title"/>
          </p:nvPr>
        </p:nvSpPr>
        <p:spPr>
          <a:xfrm>
            <a:off x="457200" y="4776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Renewable Energy Sources Act (Erneuerbare-Energien-Gesetz - EEG)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0" name="Google Shape;210;g3709b5295ce_0_7"/>
          <p:cNvSpPr txBox="1"/>
          <p:nvPr>
            <p:ph idx="1" type="body"/>
          </p:nvPr>
        </p:nvSpPr>
        <p:spPr>
          <a:xfrm>
            <a:off x="-92150" y="1315750"/>
            <a:ext cx="4074600" cy="377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spcBef>
                <a:spcPts val="360"/>
              </a:spcBef>
              <a:spcAft>
                <a:spcPts val="0"/>
              </a:spcAft>
              <a:buSzPts val="15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Goal: Rapid renewable expansion with priority grid access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Target: 80% of net gross electricity from renewables by 2030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Declining feed-in tariffs; rates drop every 6 months, fixed for 20 years once approved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Font typeface="Poppins"/>
              <a:buChar char="○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Compensation varies by system size and technology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As of 2023, must achieve 215 GW of solar by 2030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Reached an estimated total of 100 GW of solar as of 2025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1" name="Google Shape;211;g3709b5295ce_0_7"/>
          <p:cNvPicPr preferRelativeResize="0"/>
          <p:nvPr/>
        </p:nvPicPr>
        <p:blipFill rotWithShape="1">
          <a:blip r:embed="rId3">
            <a:alphaModFix/>
          </a:blip>
          <a:srcRect b="0" l="1472" r="2252" t="5490"/>
          <a:stretch/>
        </p:blipFill>
        <p:spPr>
          <a:xfrm>
            <a:off x="4031350" y="1432375"/>
            <a:ext cx="5062599" cy="288126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709b5295ce_0_7"/>
          <p:cNvSpPr txBox="1"/>
          <p:nvPr/>
        </p:nvSpPr>
        <p:spPr>
          <a:xfrm>
            <a:off x="212705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https://www.cleanenergywire.org/factsheets/solar-power-germany-output-business-perspectives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709b5295ce_0_13"/>
          <p:cNvSpPr txBox="1"/>
          <p:nvPr>
            <p:ph type="title"/>
          </p:nvPr>
        </p:nvSpPr>
        <p:spPr>
          <a:xfrm>
            <a:off x="186600" y="549625"/>
            <a:ext cx="87708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Offshore Wind Energy Act 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(Windenergie-auf-See-Gesetz - WindSeeG)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8" name="Google Shape;218;g3709b5295ce_0_13"/>
          <p:cNvSpPr txBox="1"/>
          <p:nvPr>
            <p:ph idx="1" type="body"/>
          </p:nvPr>
        </p:nvSpPr>
        <p:spPr>
          <a:xfrm>
            <a:off x="0" y="1569150"/>
            <a:ext cx="4192200" cy="283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Supports the development of offshore wind energy, with focus on 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environmental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 protection, 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on-shoring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 interconnection, and wind-turbine installation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Codifies the following installation goals: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30 GW by 2030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40 GW by 2035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70 GW by 2045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9.2 GW already installed as of 2024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9" name="Google Shape;219;g3709b5295ce_0_13"/>
          <p:cNvSpPr txBox="1"/>
          <p:nvPr/>
        </p:nvSpPr>
        <p:spPr>
          <a:xfrm>
            <a:off x="2177100" y="4506525"/>
            <a:ext cx="696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https://www.wind-energie.de/fileadmin/redaktion/dokumente/publikationen-oeffentlich/themen/06-zahlen-und-fakten/20250204_Status_des_Offshore_Windenergieausbaus_Jahr_2024.pdf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+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https://www.wind-energie.de/fileadmin/redaktion/dokumente/publikationen-oeffentlich/themen/06-zahlen-und-fakten/20250204_Status_des_Offshore_Windenergieausbaus_Jahr_2024.pdf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sz="600"/>
          </a:p>
        </p:txBody>
      </p:sp>
      <p:pic>
        <p:nvPicPr>
          <p:cNvPr id="220" name="Google Shape;220;g3709b5295ce_0_13" title="Screenshot (36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399" y="1502650"/>
            <a:ext cx="4795988" cy="29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1e6103f51_0_10"/>
          <p:cNvSpPr txBox="1"/>
          <p:nvPr>
            <p:ph type="title"/>
          </p:nvPr>
        </p:nvSpPr>
        <p:spPr>
          <a:xfrm>
            <a:off x="457200" y="49463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Onshore Wind Power Act 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(Wind-an-Land-Gesetz - WaLG)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6" name="Google Shape;226;g371e6103f51_0_10"/>
          <p:cNvSpPr txBox="1"/>
          <p:nvPr>
            <p:ph idx="1" type="body"/>
          </p:nvPr>
        </p:nvSpPr>
        <p:spPr>
          <a:xfrm>
            <a:off x="0" y="1499588"/>
            <a:ext cx="45150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spcBef>
                <a:spcPts val="36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Enacts national onshore wind installation targets: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1.4% of land allocated to wind by 2028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2.0% of land allocated to wind by 2033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Individual states have required 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goals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 to reach national targets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■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Ranges from  0.25% to 2.2%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Disallows height limitations for new project sites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○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Individual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 states are allowed to restrict wind projects 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through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 distance rules if their 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installation targets are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 met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Simplifies planning 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procedures</a:t>
            </a: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 and streamlines environmental protection reviews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Must achieve 115 GW by 2030 under EEG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Poppins"/>
              <a:buChar char="●"/>
            </a:pPr>
            <a:r>
              <a:rPr lang="en-US" sz="1200">
                <a:latin typeface="Poppins"/>
                <a:ea typeface="Poppins"/>
                <a:cs typeface="Poppins"/>
                <a:sym typeface="Poppins"/>
              </a:rPr>
              <a:t>As of mid-2025 has installed about 65 GW of onshore wind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7" name="Google Shape;227;g371e6103f51_0_10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https://www.bundeswirtschaftsministerium.de/Redaktion/DE/Publikationen/Energie/windenergie-an-land-strategie.pdf?__blob=publicationFile&amp;v=11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  <p:pic>
        <p:nvPicPr>
          <p:cNvPr id="228" name="Google Shape;228;g371e6103f51_0_10" title="Screenshot (4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50765"/>
            <a:ext cx="4380050" cy="3615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09b5295ce_0_35"/>
          <p:cNvSpPr txBox="1"/>
          <p:nvPr>
            <p:ph type="title"/>
          </p:nvPr>
        </p:nvSpPr>
        <p:spPr>
          <a:xfrm>
            <a:off x="457200" y="3060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Atomic Energy Act (Atomgesetz - AtG)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g3709b5295ce_0_35"/>
          <p:cNvSpPr txBox="1"/>
          <p:nvPr>
            <p:ph idx="1" type="body"/>
          </p:nvPr>
        </p:nvSpPr>
        <p:spPr>
          <a:xfrm>
            <a:off x="-136975" y="1284300"/>
            <a:ext cx="3211800" cy="340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360"/>
              </a:spcBef>
              <a:spcAft>
                <a:spcPts val="0"/>
              </a:spcAft>
              <a:buSzPts val="1600"/>
              <a:buFont typeface="Poppins"/>
              <a:buChar char="●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Follow through with the codified phase out of domestic nuclear energy construction and operating reactors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Initial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 phase-out was by end of 2022 in 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response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Fukushima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○"/>
            </a:pPr>
            <a:r>
              <a:rPr lang="en-US" sz="1600">
                <a:latin typeface="Poppins"/>
                <a:ea typeface="Poppins"/>
                <a:cs typeface="Poppins"/>
                <a:sym typeface="Poppins"/>
              </a:rPr>
              <a:t>Amended due to war in Ukraine to April 15, 2023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g3709b5295ce_0_35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https://energy-charts.info/charts/energy/chart.htm?l=en&amp;c=DE&amp;interval=year&amp;year=-1&amp;source=nuclear_1965-2024&amp;legendItems=0w5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  <p:pic>
        <p:nvPicPr>
          <p:cNvPr id="236" name="Google Shape;236;g3709b5295ce_0_35" title="Screenshot (39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825" y="1060264"/>
            <a:ext cx="6069176" cy="349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709b5295ce_0_30"/>
          <p:cNvSpPr txBox="1"/>
          <p:nvPr>
            <p:ph type="title"/>
          </p:nvPr>
        </p:nvSpPr>
        <p:spPr>
          <a:xfrm>
            <a:off x="37650" y="299100"/>
            <a:ext cx="90687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Coal Phase-out Act (Kohleausstiegsgesetz - KohleAusG)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g3709b5295ce_0_30"/>
          <p:cNvSpPr txBox="1"/>
          <p:nvPr>
            <p:ph idx="1" type="body"/>
          </p:nvPr>
        </p:nvSpPr>
        <p:spPr>
          <a:xfrm>
            <a:off x="-165425" y="1000413"/>
            <a:ext cx="4346400" cy="366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hase out of coal-fired power by end of 2038: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Reduced to 15 GW of hard coal + 15 GW of lignite capacity in 2022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Down to 8 GW of hard coal + 9 GW of lignite in 2030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Earlier phase out by 2035 if determined in 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2026, 2029 and 2032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Establishes a just transition for coal workers/miners/operators including: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Plant operators may receive gradually reduced financial 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compensation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 for voluntary 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phase</a:t>
            </a: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 out by 2028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Compensation for retiring workers</a:t>
            </a:r>
            <a:endParaRPr sz="21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3" name="Google Shape;243;g3709b5295ce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975" y="1223564"/>
            <a:ext cx="4931949" cy="3446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709b5295ce_0_30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https://www.cleanenergywire.org/factsheets/spelling-out-coal-phase-out-germanys-exit-law-draft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09b5295ce_0_48"/>
          <p:cNvSpPr txBox="1"/>
          <p:nvPr>
            <p:ph type="title"/>
          </p:nvPr>
        </p:nvSpPr>
        <p:spPr>
          <a:xfrm>
            <a:off x="457200" y="4946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Hydrogen Strategy 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(Nationale Wasserstoffstrategie)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g3709b5295ce_0_48"/>
          <p:cNvSpPr txBox="1"/>
          <p:nvPr>
            <p:ph idx="1" type="body"/>
          </p:nvPr>
        </p:nvSpPr>
        <p:spPr>
          <a:xfrm>
            <a:off x="186475" y="1381138"/>
            <a:ext cx="36615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Goal is to create a leading hydrogen market in Germany by 2030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Goal of at least 10 GW g</a:t>
            </a: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reen hydrogen electrolyzer capacity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Financial support is limited to green hydrogen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1,800 km of hydrogen infrastructure to be built by 2027/2028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○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Includes retrofitted natural gas pipelines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●"/>
            </a:pPr>
            <a:r>
              <a:rPr lang="en-US" sz="1300">
                <a:latin typeface="Poppins"/>
                <a:ea typeface="Poppins"/>
                <a:cs typeface="Poppins"/>
                <a:sym typeface="Poppins"/>
              </a:rPr>
              <a:t>Will be used to power hard-to-abate sectors (e.g. industry, transportation, electricity, etc.)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1" name="Google Shape;251;g3709b5295ce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150" y="1663417"/>
            <a:ext cx="5027676" cy="255365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709b5295ce_0_48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https://www.bundeswirtschaftsministerium.de/Redaktion/DE/Wasserstoff/Dossiers/wasserstoffstrategie.html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709b5295ce_0_40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Renewable Energy Directive (RED) III Implementation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8" name="Google Shape;258;g3709b5295ce_0_40"/>
          <p:cNvSpPr txBox="1"/>
          <p:nvPr>
            <p:ph idx="1" type="body"/>
          </p:nvPr>
        </p:nvSpPr>
        <p:spPr>
          <a:xfrm>
            <a:off x="0" y="1693688"/>
            <a:ext cx="4687500" cy="295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57200" rtl="0" algn="l">
              <a:spcBef>
                <a:spcPts val="360"/>
              </a:spcBef>
              <a:spcAft>
                <a:spcPts val="0"/>
              </a:spcAft>
              <a:buSzPts val="9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Creates acceleration zones nationwide for </a:t>
            </a: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solar and</a:t>
            </a: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 wind projects, including co-located storage: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Environmental and protected species studies can be skipped 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Permitting process shortened 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Less community opposition opportunities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</a:pPr>
            <a:r>
              <a:rPr lang="en-US" sz="1500">
                <a:latin typeface="Poppins"/>
                <a:ea typeface="Poppins"/>
                <a:cs typeface="Poppins"/>
                <a:sym typeface="Poppins"/>
              </a:rPr>
              <a:t>Transitions permitting process to a digital process by Nov. 21, 2025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9" name="Google Shape;259;g3709b5295ce_0_40"/>
          <p:cNvPicPr preferRelativeResize="0"/>
          <p:nvPr/>
        </p:nvPicPr>
        <p:blipFill rotWithShape="1">
          <a:blip r:embed="rId3">
            <a:alphaModFix/>
          </a:blip>
          <a:srcRect b="0" l="0" r="10514" t="0"/>
          <a:stretch/>
        </p:blipFill>
        <p:spPr>
          <a:xfrm>
            <a:off x="5023825" y="1900475"/>
            <a:ext cx="3846901" cy="21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709b5295ce_0_40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https://electrek.co/2024/04/12/germany-europe-largest-solar-farm/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  <p:sp>
        <p:nvSpPr>
          <p:cNvPr id="261" name="Google Shape;261;g3709b5295ce_0_40"/>
          <p:cNvSpPr txBox="1"/>
          <p:nvPr/>
        </p:nvSpPr>
        <p:spPr>
          <a:xfrm>
            <a:off x="5115775" y="4118525"/>
            <a:ext cx="3663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Witznitz Solar Farm with 605 MW capacity,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near Leipzig, Saxony (Sachsen)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2e3df6d94_0_0"/>
          <p:cNvSpPr txBox="1"/>
          <p:nvPr>
            <p:ph type="title"/>
          </p:nvPr>
        </p:nvSpPr>
        <p:spPr>
          <a:xfrm>
            <a:off x="457200" y="751924"/>
            <a:ext cx="8229600" cy="858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Climate and Transformation Fund Law 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(Klima- und Transformationsfondsgesetz - KTFG)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g372e3df6d94_0_0"/>
          <p:cNvSpPr txBox="1"/>
          <p:nvPr>
            <p:ph idx="1" type="body"/>
          </p:nvPr>
        </p:nvSpPr>
        <p:spPr>
          <a:xfrm>
            <a:off x="329950" y="1367300"/>
            <a:ext cx="3974100" cy="299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36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Special funds authorized helping reach the nation’s climate and carbon neutrality goals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Additional $100 billion authorized over the next 12 years for: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Investments in wind, solar, and hydrogen infrastructure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Grid upgrades to integrate renewables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Carbon capture and storage, nature-based solutions and resilience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Part of $500 billion infrastructure and defense fund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8" name="Google Shape;268;g372e3df6d9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700" y="1727957"/>
            <a:ext cx="3974101" cy="22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72e3df6d94_0_0"/>
          <p:cNvSpPr txBox="1"/>
          <p:nvPr/>
        </p:nvSpPr>
        <p:spPr>
          <a:xfrm>
            <a:off x="4868250" y="4003350"/>
            <a:ext cx="36630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First turbine installed for the EnBW He Dreiht Wind </a:t>
            </a: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Farm – the largest offshore wind farm in Germany – with 960 MW capacity, 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the North Sea (April 2025)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g372e3df6d94_0_0"/>
          <p:cNvSpPr txBox="1"/>
          <p:nvPr/>
        </p:nvSpPr>
        <p:spPr>
          <a:xfrm>
            <a:off x="2177100" y="4866600"/>
            <a:ext cx="6966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https://www.enbw.com/press/enbw-he-dreiht-offshore-wind-farm.html</a:t>
            </a:r>
            <a:r>
              <a:rPr lang="en-US" sz="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709b5295ce_0_23"/>
          <p:cNvSpPr txBox="1"/>
          <p:nvPr>
            <p:ph type="title"/>
          </p:nvPr>
        </p:nvSpPr>
        <p:spPr>
          <a:xfrm>
            <a:off x="457200" y="363602"/>
            <a:ext cx="8229600" cy="666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Poppins"/>
                <a:ea typeface="Poppins"/>
                <a:cs typeface="Poppins"/>
                <a:sym typeface="Poppins"/>
              </a:rPr>
              <a:t>Electricity Market</a:t>
            </a:r>
            <a:endParaRPr sz="2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g3709b5295ce_0_23"/>
          <p:cNvSpPr txBox="1"/>
          <p:nvPr>
            <p:ph idx="1" type="body"/>
          </p:nvPr>
        </p:nvSpPr>
        <p:spPr>
          <a:xfrm>
            <a:off x="0" y="951525"/>
            <a:ext cx="3066000" cy="163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Grid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operators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are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separate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 from electricity providers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4 grid operators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900+ electricity providers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Lots of competition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Free to choose your electricity provider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Standard offer service if you don’t choose a provider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g3709b5295ce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675" y="951534"/>
            <a:ext cx="2916025" cy="412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709b5295ce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973" y="951525"/>
            <a:ext cx="2916014" cy="412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709b5295ce_0_23"/>
          <p:cNvSpPr txBox="1"/>
          <p:nvPr/>
        </p:nvSpPr>
        <p:spPr>
          <a:xfrm>
            <a:off x="2318400" y="4913775"/>
            <a:ext cx="67194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lang="en-US" sz="6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https://www.enet.eu/portfolio/karten</a:t>
            </a:r>
            <a:r>
              <a:rPr lang="en-US" sz="600" u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3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8f065f24_0_61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United States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"/>
          <p:cNvPicPr preferRelativeResize="0"/>
          <p:nvPr/>
        </p:nvPicPr>
        <p:blipFill rotWithShape="1">
          <a:blip r:embed="rId3">
            <a:alphaModFix/>
          </a:blip>
          <a:srcRect b="35708" l="14972" r="1474" t="-83"/>
          <a:stretch/>
        </p:blipFill>
        <p:spPr>
          <a:xfrm>
            <a:off x="0" y="447675"/>
            <a:ext cx="9144003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/>
          <p:nvPr/>
        </p:nvSpPr>
        <p:spPr>
          <a:xfrm>
            <a:off x="963150" y="900049"/>
            <a:ext cx="7217700" cy="3567300"/>
          </a:xfrm>
          <a:prstGeom prst="rect">
            <a:avLst/>
          </a:prstGeom>
          <a:solidFill>
            <a:srgbClr val="FFFFFF">
              <a:alpha val="9411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 txBox="1"/>
          <p:nvPr>
            <p:ph type="ctrTitle"/>
          </p:nvPr>
        </p:nvSpPr>
        <p:spPr>
          <a:xfrm>
            <a:off x="2190751" y="1104900"/>
            <a:ext cx="47625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Our Mission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7" name="Google Shape;87;p2"/>
          <p:cNvCxnSpPr/>
          <p:nvPr/>
        </p:nvCxnSpPr>
        <p:spPr>
          <a:xfrm>
            <a:off x="3481351" y="1759750"/>
            <a:ext cx="2181300" cy="1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88" name="Google Shape;88;p2"/>
          <p:cNvSpPr txBox="1"/>
          <p:nvPr>
            <p:ph idx="4294967295" type="body"/>
          </p:nvPr>
        </p:nvSpPr>
        <p:spPr>
          <a:xfrm>
            <a:off x="1238550" y="1906125"/>
            <a:ext cx="6666900" cy="22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The N.C. Clean Energy Technology Center, at N.C. State University, advances a sustainable energy economy by educating, demonstrating and providing support for clean energy technologies, practices, and policies.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For over 35 years, the Center has worked closely with partners in government, industry, academia and the non-profit community.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a8c885445_0_145"/>
          <p:cNvSpPr txBox="1"/>
          <p:nvPr>
            <p:ph type="title"/>
          </p:nvPr>
        </p:nvSpPr>
        <p:spPr>
          <a:xfrm>
            <a:off x="457200" y="5065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Emissions Reduction Policy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g36a8c885445_0_145"/>
          <p:cNvSpPr txBox="1"/>
          <p:nvPr>
            <p:ph idx="1" type="body"/>
          </p:nvPr>
        </p:nvSpPr>
        <p:spPr>
          <a:xfrm>
            <a:off x="320100" y="13078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36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No national carbon reduction policy akin to Germany’s Climate Change Act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Various attempted GHG regulations through Environmental Protection Agency after a Supreme Court ruling in 2007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Power Plants (e.g. Clean Power Plan)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Vehicles (e.g. Tailpipe Emissions Rule)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Have all been limited by courts or withdrawn by Trump administration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23c6676c0_0_10"/>
          <p:cNvSpPr txBox="1"/>
          <p:nvPr>
            <p:ph type="title"/>
          </p:nvPr>
        </p:nvSpPr>
        <p:spPr>
          <a:xfrm>
            <a:off x="457200" y="38621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Clean Energy Policy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g3723c6676c0_0_10"/>
          <p:cNvSpPr txBox="1"/>
          <p:nvPr>
            <p:ph idx="1" type="body"/>
          </p:nvPr>
        </p:nvSpPr>
        <p:spPr>
          <a:xfrm>
            <a:off x="360925" y="129182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36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The Inflation Reduction Act of 2022 established or extended investment and production tax credits for renewable energy and energy storage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○"/>
            </a:pPr>
            <a:r>
              <a:rPr lang="en-US" sz="2200">
                <a:latin typeface="Poppins"/>
                <a:ea typeface="Poppins"/>
                <a:cs typeface="Poppins"/>
                <a:sym typeface="Poppins"/>
              </a:rPr>
              <a:t>One Big Beautiful Bill (2025) cut tax credits short for solar, wind, and hydrogen, and continued support for nuclear, geothermal, storage, and hydroelectric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53b6d249f_0_70"/>
          <p:cNvSpPr txBox="1"/>
          <p:nvPr>
            <p:ph type="title"/>
          </p:nvPr>
        </p:nvSpPr>
        <p:spPr>
          <a:xfrm>
            <a:off x="-25" y="506575"/>
            <a:ext cx="91440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Renewable and Clean Energy Standards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2" name="Google Shape;302;g3453b6d249f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300" y="1410650"/>
            <a:ext cx="59436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453b6d249f_0_77"/>
          <p:cNvSpPr txBox="1"/>
          <p:nvPr>
            <p:ph type="title"/>
          </p:nvPr>
        </p:nvSpPr>
        <p:spPr>
          <a:xfrm>
            <a:off x="457200" y="4936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Electricity Market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g3453b6d249f_0_77"/>
          <p:cNvSpPr txBox="1"/>
          <p:nvPr>
            <p:ph idx="1" type="body"/>
          </p:nvPr>
        </p:nvSpPr>
        <p:spPr>
          <a:xfrm>
            <a:off x="457200" y="1294975"/>
            <a:ext cx="8229600" cy="311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Electricity markets in the U.S. are, broadly, either regulated or deregulated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Deregulated markets are like those in Germany, with electricity providers separate from grid operators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Regulated markets have vertically-integrated monopoly utilities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Electricity markets are also divided into regional markets called RTOs or ISOs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Make sure the grid is balanced and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operators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efficiently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, oversee transmission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The Federal Energy Regulatory Commission governs RTO and ISO rules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Exceptions apply; for example in Texas’ </a:t>
            </a:r>
            <a:r>
              <a:rPr lang="en-US" sz="1700">
                <a:latin typeface="Poppins"/>
                <a:ea typeface="Poppins"/>
                <a:cs typeface="Poppins"/>
                <a:sym typeface="Poppi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ERCOT</a:t>
            </a: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, as it is all in one state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374e58c1827_0_13" title="Screenshot (5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58f065f24_0_65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Southeastern U.S.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74e58c1827_0_0"/>
          <p:cNvPicPr preferRelativeResize="0"/>
          <p:nvPr/>
        </p:nvPicPr>
        <p:blipFill rotWithShape="1">
          <a:blip r:embed="rId3">
            <a:alphaModFix/>
          </a:blip>
          <a:srcRect b="2384" l="1134" r="1075" t="1452"/>
          <a:stretch/>
        </p:blipFill>
        <p:spPr>
          <a:xfrm>
            <a:off x="1308400" y="967750"/>
            <a:ext cx="6527201" cy="42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74e58c1827_0_0"/>
          <p:cNvSpPr/>
          <p:nvPr/>
        </p:nvSpPr>
        <p:spPr>
          <a:xfrm>
            <a:off x="5278125" y="2664548"/>
            <a:ext cx="2301000" cy="2322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74e58c1827_0_0"/>
          <p:cNvSpPr txBox="1"/>
          <p:nvPr>
            <p:ph type="title"/>
          </p:nvPr>
        </p:nvSpPr>
        <p:spPr>
          <a:xfrm>
            <a:off x="457200" y="434360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United States, Grid Operators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6a8c885445_0_172"/>
          <p:cNvSpPr txBox="1"/>
          <p:nvPr>
            <p:ph type="title"/>
          </p:nvPr>
        </p:nvSpPr>
        <p:spPr>
          <a:xfrm>
            <a:off x="457200" y="52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Southeastern United States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1" name="Google Shape;331;g36a8c885445_0_172"/>
          <p:cNvSpPr txBox="1"/>
          <p:nvPr>
            <p:ph idx="1" type="body"/>
          </p:nvPr>
        </p:nvSpPr>
        <p:spPr>
          <a:xfrm>
            <a:off x="457200" y="1326375"/>
            <a:ext cx="8229600" cy="23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Southeast has a regulated/monopolistic market structure with electricity providers/</a:t>
            </a: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utilities</a:t>
            </a: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 operating transmission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○"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xcept</a:t>
            </a: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 for parts of Virginia, Kentucky, and North Carolina (i.e. PJM)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oppins"/>
              <a:buChar char="●"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Virginia and North Carolina have renewable energy portfolio standards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53b6d249f_0_0"/>
          <p:cNvSpPr txBox="1"/>
          <p:nvPr>
            <p:ph type="title"/>
          </p:nvPr>
        </p:nvSpPr>
        <p:spPr>
          <a:xfrm>
            <a:off x="457188" y="416060"/>
            <a:ext cx="82296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North Carolina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7" name="Google Shape;337;g3453b6d249f_0_0"/>
          <p:cNvSpPr txBox="1"/>
          <p:nvPr>
            <p:ph idx="1" type="body"/>
          </p:nvPr>
        </p:nvSpPr>
        <p:spPr>
          <a:xfrm>
            <a:off x="0" y="1358000"/>
            <a:ext cx="30051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•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Nuclear, fusion, and renewable energy defined as clean energy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•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Power sector target: Carbon neutrality by 2050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00"/>
              <a:buFont typeface="Poppins"/>
              <a:buChar char="•"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Offshore wind goal: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700">
                <a:latin typeface="Poppins"/>
                <a:ea typeface="Poppins"/>
                <a:cs typeface="Poppins"/>
                <a:sym typeface="Poppins"/>
              </a:rPr>
              <a:t>8 GW installed capacity by 2040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8" name="Google Shape;338;g3453b6d249f_0_0" title="Chart"/>
          <p:cNvPicPr preferRelativeResize="0"/>
          <p:nvPr/>
        </p:nvPicPr>
        <p:blipFill rotWithShape="1">
          <a:blip r:embed="rId3">
            <a:alphaModFix/>
          </a:blip>
          <a:srcRect b="0" l="1897" r="2280" t="0"/>
          <a:stretch/>
        </p:blipFill>
        <p:spPr>
          <a:xfrm>
            <a:off x="3318050" y="1005226"/>
            <a:ext cx="5719749" cy="36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453b6d249f_0_0"/>
          <p:cNvSpPr txBox="1"/>
          <p:nvPr/>
        </p:nvSpPr>
        <p:spPr>
          <a:xfrm>
            <a:off x="2318400" y="4785475"/>
            <a:ext cx="6719400" cy="1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</a:t>
            </a:r>
            <a:r>
              <a:rPr b="0" i="0" lang="en-US" sz="900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U.S. Energy Information Administration</a:t>
            </a:r>
            <a:r>
              <a:rPr b="0" i="0" lang="en-US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(EIA)</a:t>
            </a:r>
            <a:endParaRPr b="0"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6a8c885445_0_155"/>
          <p:cNvSpPr txBox="1"/>
          <p:nvPr>
            <p:ph type="title"/>
          </p:nvPr>
        </p:nvSpPr>
        <p:spPr>
          <a:xfrm>
            <a:off x="457200" y="44653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Breakout Session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5" name="Google Shape;345;g36a8c885445_0_155"/>
          <p:cNvSpPr txBox="1"/>
          <p:nvPr>
            <p:ph idx="1" type="body"/>
          </p:nvPr>
        </p:nvSpPr>
        <p:spPr>
          <a:xfrm>
            <a:off x="457200" y="1247825"/>
            <a:ext cx="8229600" cy="246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1. </a:t>
            </a: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Why do you think Germany and the United States have chosen such different paths when it comes to clean energy and emissions policy?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2. In what ways do you think people’s opinions influence clean energy policies in Germany versus the U.S.? Can you think of examples, like nuclear energy or support for renewables?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Poppins"/>
                <a:ea typeface="Poppins"/>
                <a:cs typeface="Poppins"/>
                <a:sym typeface="Poppins"/>
              </a:rPr>
              <a:t>3. What other actions or changes do you think should happen to help reach clean energy goals and reduce emissions?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558acc067_0_5"/>
          <p:cNvSpPr txBox="1"/>
          <p:nvPr/>
        </p:nvSpPr>
        <p:spPr>
          <a:xfrm>
            <a:off x="457200" y="675075"/>
            <a:ext cx="49524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Work</a:t>
            </a:r>
            <a:endParaRPr b="1" sz="32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4" name="Google Shape;94;g37558acc067_0_5"/>
          <p:cNvPicPr preferRelativeResize="0"/>
          <p:nvPr/>
        </p:nvPicPr>
        <p:blipFill rotWithShape="1">
          <a:blip r:embed="rId3">
            <a:alphaModFix/>
          </a:blip>
          <a:srcRect b="0" l="3113" r="29062" t="0"/>
          <a:stretch/>
        </p:blipFill>
        <p:spPr>
          <a:xfrm>
            <a:off x="4657725" y="546975"/>
            <a:ext cx="1963800" cy="1929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95" name="Google Shape;95;g37558acc067_0_5"/>
          <p:cNvPicPr preferRelativeResize="0"/>
          <p:nvPr/>
        </p:nvPicPr>
        <p:blipFill rotWithShape="1">
          <a:blip r:embed="rId4">
            <a:alphaModFix/>
          </a:blip>
          <a:srcRect b="3599" l="24956" r="5507" t="5284"/>
          <a:stretch/>
        </p:blipFill>
        <p:spPr>
          <a:xfrm>
            <a:off x="6735825" y="546975"/>
            <a:ext cx="1963800" cy="1929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96" name="Google Shape;96;g37558acc067_0_5"/>
          <p:cNvPicPr preferRelativeResize="0"/>
          <p:nvPr/>
        </p:nvPicPr>
        <p:blipFill rotWithShape="1">
          <a:blip r:embed="rId5">
            <a:alphaModFix/>
          </a:blip>
          <a:srcRect b="0" l="33074" r="0" t="0"/>
          <a:stretch/>
        </p:blipFill>
        <p:spPr>
          <a:xfrm>
            <a:off x="4657725" y="2992375"/>
            <a:ext cx="1963800" cy="1929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97" name="Google Shape;97;g37558acc067_0_5"/>
          <p:cNvPicPr preferRelativeResize="0"/>
          <p:nvPr/>
        </p:nvPicPr>
        <p:blipFill rotWithShape="1">
          <a:blip r:embed="rId6">
            <a:alphaModFix/>
          </a:blip>
          <a:srcRect b="0" l="13893" r="41289" t="21703"/>
          <a:stretch/>
        </p:blipFill>
        <p:spPr>
          <a:xfrm>
            <a:off x="5695950" y="1697625"/>
            <a:ext cx="1963800" cy="1929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98" name="Google Shape;98;g37558acc067_0_5"/>
          <p:cNvPicPr preferRelativeResize="0"/>
          <p:nvPr/>
        </p:nvPicPr>
        <p:blipFill rotWithShape="1">
          <a:blip r:embed="rId7">
            <a:alphaModFix/>
          </a:blip>
          <a:srcRect b="0" l="3601" r="39144" t="0"/>
          <a:stretch/>
        </p:blipFill>
        <p:spPr>
          <a:xfrm>
            <a:off x="6735825" y="2992375"/>
            <a:ext cx="1963800" cy="19299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sp>
        <p:nvSpPr>
          <p:cNvPr id="99" name="Google Shape;99;g37558acc067_0_5"/>
          <p:cNvSpPr txBox="1"/>
          <p:nvPr/>
        </p:nvSpPr>
        <p:spPr>
          <a:xfrm>
            <a:off x="631600" y="1401225"/>
            <a:ext cx="49524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Energy Policy</a:t>
            </a:r>
            <a:endParaRPr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Clean Energy Training</a:t>
            </a:r>
            <a:endParaRPr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Clean Transportation</a:t>
            </a:r>
            <a:endParaRPr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ppins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Clean Power &amp; Industrial Efficiency</a:t>
            </a:r>
            <a:endParaRPr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Poppins"/>
              <a:buChar char="•"/>
            </a:pPr>
            <a:r>
              <a:rPr lang="en-US" sz="2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Renewable Energy</a:t>
            </a:r>
            <a:endParaRPr sz="24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6a8c885445_0_5"/>
          <p:cNvSpPr txBox="1"/>
          <p:nvPr>
            <p:ph type="ctrTitle"/>
          </p:nvPr>
        </p:nvSpPr>
        <p:spPr>
          <a:xfrm>
            <a:off x="442812" y="1981200"/>
            <a:ext cx="8258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Contact us for more information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1" name="Google Shape;351;g36a8c885445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6426" y="605175"/>
            <a:ext cx="4088645" cy="83371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6a8c885445_0_5"/>
          <p:cNvSpPr txBox="1"/>
          <p:nvPr>
            <p:ph type="ctrTitle"/>
          </p:nvPr>
        </p:nvSpPr>
        <p:spPr>
          <a:xfrm>
            <a:off x="0" y="4615300"/>
            <a:ext cx="9144000" cy="528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www.nccleantech.ncsu.edu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53" name="Google Shape;353;g36a8c885445_0_5"/>
          <p:cNvCxnSpPr/>
          <p:nvPr/>
        </p:nvCxnSpPr>
        <p:spPr>
          <a:xfrm>
            <a:off x="3481350" y="1597513"/>
            <a:ext cx="2181300" cy="1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354" name="Google Shape;354;g36a8c885445_0_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025" y="3566687"/>
            <a:ext cx="526051" cy="52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6a8c885445_0_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92581" y="34601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6a8c885445_0_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94447" y="3566697"/>
            <a:ext cx="526050" cy="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6a8c885445_0_5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78650" y="34601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6a8c885445_0_5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83294" y="3460187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36a8c885445_0_5"/>
          <p:cNvSpPr txBox="1"/>
          <p:nvPr>
            <p:ph type="ctrTitle"/>
          </p:nvPr>
        </p:nvSpPr>
        <p:spPr>
          <a:xfrm>
            <a:off x="321562" y="2591700"/>
            <a:ext cx="82584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2500">
                <a:solidFill>
                  <a:srgbClr val="4156A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nccleantech@ncsu.edu</a:t>
            </a:r>
            <a:r>
              <a:rPr lang="en-US" sz="2500">
                <a:latin typeface="Poppins"/>
                <a:ea typeface="Poppins"/>
                <a:cs typeface="Poppins"/>
                <a:sym typeface="Poppins"/>
              </a:rPr>
              <a:t> | </a:t>
            </a:r>
            <a:r>
              <a:rPr b="0" lang="en-US" sz="2500">
                <a:solidFill>
                  <a:srgbClr val="4156A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nccleantech.ncsu.edu</a:t>
            </a:r>
            <a:endParaRPr b="0" sz="2500">
              <a:solidFill>
                <a:srgbClr val="4156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g36a8c885445_0_5"/>
          <p:cNvSpPr txBox="1"/>
          <p:nvPr>
            <p:ph type="ctrTitle"/>
          </p:nvPr>
        </p:nvSpPr>
        <p:spPr>
          <a:xfrm>
            <a:off x="5617675" y="3566675"/>
            <a:ext cx="28923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2400">
                <a:latin typeface="Poppins"/>
                <a:ea typeface="Poppins"/>
                <a:cs typeface="Poppins"/>
                <a:sym typeface="Poppins"/>
              </a:rPr>
              <a:t>Follow us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2400">
                <a:latin typeface="Poppins"/>
                <a:ea typeface="Poppins"/>
                <a:cs typeface="Poppins"/>
                <a:sym typeface="Poppins"/>
              </a:rPr>
              <a:t>@NCCleanTech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38aa50402_0_0"/>
          <p:cNvSpPr txBox="1"/>
          <p:nvPr>
            <p:ph type="title"/>
          </p:nvPr>
        </p:nvSpPr>
        <p:spPr>
          <a:xfrm>
            <a:off x="457200" y="675085"/>
            <a:ext cx="8229600" cy="80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Icebreaker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" name="Google Shape;105;g3738aa50402_0_0"/>
          <p:cNvSpPr txBox="1"/>
          <p:nvPr>
            <p:ph idx="1" type="body"/>
          </p:nvPr>
        </p:nvSpPr>
        <p:spPr>
          <a:xfrm>
            <a:off x="457200" y="2123400"/>
            <a:ext cx="8229600" cy="89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>
                <a:latin typeface="Poppins"/>
                <a:ea typeface="Poppins"/>
                <a:cs typeface="Poppins"/>
                <a:sym typeface="Poppins"/>
              </a:rPr>
              <a:t>What do you think the government’s job should be in helping a country shift to clean energy and reduce emissions?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a8c885445_0_182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Global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7bce33bca_0_0"/>
          <p:cNvSpPr/>
          <p:nvPr/>
        </p:nvSpPr>
        <p:spPr>
          <a:xfrm>
            <a:off x="0" y="4407375"/>
            <a:ext cx="711600" cy="71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77bce33bca_0_0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77bce33bca_0_0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77bce33bca_0_0"/>
          <p:cNvSpPr/>
          <p:nvPr/>
        </p:nvSpPr>
        <p:spPr>
          <a:xfrm>
            <a:off x="-25" y="477825"/>
            <a:ext cx="9144000" cy="39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g377bce33bca_0_0"/>
          <p:cNvPicPr preferRelativeResize="0"/>
          <p:nvPr/>
        </p:nvPicPr>
        <p:blipFill rotWithShape="1">
          <a:blip r:embed="rId3">
            <a:alphaModFix/>
          </a:blip>
          <a:srcRect b="0" l="1156" r="0" t="12549"/>
          <a:stretch/>
        </p:blipFill>
        <p:spPr>
          <a:xfrm>
            <a:off x="291125" y="1285501"/>
            <a:ext cx="8561800" cy="37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77bce33bca_0_0"/>
          <p:cNvSpPr txBox="1"/>
          <p:nvPr>
            <p:ph idx="4294967295" type="title"/>
          </p:nvPr>
        </p:nvSpPr>
        <p:spPr>
          <a:xfrm>
            <a:off x="25" y="477825"/>
            <a:ext cx="9144000" cy="755100"/>
          </a:xfrm>
          <a:prstGeom prst="rect">
            <a:avLst/>
          </a:prstGeom>
          <a:noFill/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Poppins"/>
                <a:ea typeface="Poppins"/>
                <a:cs typeface="Poppins"/>
                <a:sym typeface="Poppins"/>
              </a:rPr>
              <a:t>Electricity generation by source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Poppins"/>
                <a:ea typeface="Poppins"/>
                <a:cs typeface="Poppins"/>
                <a:sym typeface="Poppins"/>
              </a:rPr>
              <a:t>World, 1990-2022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7bce33bca_0_29"/>
          <p:cNvSpPr/>
          <p:nvPr/>
        </p:nvSpPr>
        <p:spPr>
          <a:xfrm>
            <a:off x="0" y="4407375"/>
            <a:ext cx="711600" cy="71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77bce33bca_0_2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77bce33bca_0_29"/>
          <p:cNvSpPr/>
          <p:nvPr/>
        </p:nvSpPr>
        <p:spPr>
          <a:xfrm>
            <a:off x="-50" y="516525"/>
            <a:ext cx="9144000" cy="41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g377bce33bca_0_29"/>
          <p:cNvPicPr preferRelativeResize="0"/>
          <p:nvPr/>
        </p:nvPicPr>
        <p:blipFill rotWithShape="1">
          <a:blip r:embed="rId3">
            <a:alphaModFix/>
          </a:blip>
          <a:srcRect b="0" l="0" r="0" t="12103"/>
          <a:stretch/>
        </p:blipFill>
        <p:spPr>
          <a:xfrm>
            <a:off x="466425" y="1381212"/>
            <a:ext cx="8211149" cy="3737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77bce33bca_0_29"/>
          <p:cNvSpPr txBox="1"/>
          <p:nvPr>
            <p:ph idx="4294967295" type="title"/>
          </p:nvPr>
        </p:nvSpPr>
        <p:spPr>
          <a:xfrm>
            <a:off x="0" y="588605"/>
            <a:ext cx="9144000" cy="792600"/>
          </a:xfrm>
          <a:prstGeom prst="rect">
            <a:avLst/>
          </a:prstGeom>
          <a:noFill/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Poppins"/>
                <a:ea typeface="Poppins"/>
                <a:cs typeface="Poppins"/>
                <a:sym typeface="Poppins"/>
              </a:rPr>
              <a:t>Low-carbon electricity generation by source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Poppins"/>
                <a:ea typeface="Poppins"/>
                <a:cs typeface="Poppins"/>
                <a:sym typeface="Poppins"/>
              </a:rPr>
              <a:t>World, 1990-2022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7bce33bca_0_34"/>
          <p:cNvSpPr/>
          <p:nvPr/>
        </p:nvSpPr>
        <p:spPr>
          <a:xfrm>
            <a:off x="0" y="4407375"/>
            <a:ext cx="711600" cy="71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77bce33bca_0_34"/>
          <p:cNvSpPr/>
          <p:nvPr/>
        </p:nvSpPr>
        <p:spPr>
          <a:xfrm>
            <a:off x="-50" y="491500"/>
            <a:ext cx="9144000" cy="42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g377bce33bca_0_34"/>
          <p:cNvPicPr preferRelativeResize="0"/>
          <p:nvPr/>
        </p:nvPicPr>
        <p:blipFill rotWithShape="1">
          <a:blip r:embed="rId3">
            <a:alphaModFix/>
          </a:blip>
          <a:srcRect b="0" l="0" r="0" t="11237"/>
          <a:stretch/>
        </p:blipFill>
        <p:spPr>
          <a:xfrm>
            <a:off x="543263" y="1289200"/>
            <a:ext cx="8057474" cy="38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77bce33bca_0_34"/>
          <p:cNvSpPr txBox="1"/>
          <p:nvPr>
            <p:ph idx="4294967295" type="title"/>
          </p:nvPr>
        </p:nvSpPr>
        <p:spPr>
          <a:xfrm>
            <a:off x="0" y="491500"/>
            <a:ext cx="9144000" cy="797700"/>
          </a:xfrm>
          <a:prstGeom prst="rect">
            <a:avLst/>
          </a:prstGeom>
          <a:noFill/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Poppins"/>
                <a:ea typeface="Poppins"/>
                <a:cs typeface="Poppins"/>
                <a:sym typeface="Poppins"/>
              </a:rPr>
              <a:t>CO2 emissions by sector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Poppins"/>
                <a:ea typeface="Poppins"/>
                <a:cs typeface="Poppins"/>
                <a:sym typeface="Poppins"/>
              </a:rPr>
              <a:t>World, 1990-2022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8" name="Google Shape;138;g377bce33bca_0_34"/>
          <p:cNvGrpSpPr/>
          <p:nvPr/>
        </p:nvGrpSpPr>
        <p:grpSpPr>
          <a:xfrm>
            <a:off x="7749625" y="1562603"/>
            <a:ext cx="429075" cy="710793"/>
            <a:chOff x="7478950" y="1282175"/>
            <a:chExt cx="429075" cy="785927"/>
          </a:xfrm>
        </p:grpSpPr>
        <p:cxnSp>
          <p:nvCxnSpPr>
            <p:cNvPr id="139" name="Google Shape;139;g377bce33bca_0_34"/>
            <p:cNvCxnSpPr/>
            <p:nvPr/>
          </p:nvCxnSpPr>
          <p:spPr>
            <a:xfrm>
              <a:off x="7479025" y="1675102"/>
              <a:ext cx="429000" cy="39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g377bce33bca_0_34"/>
            <p:cNvCxnSpPr/>
            <p:nvPr/>
          </p:nvCxnSpPr>
          <p:spPr>
            <a:xfrm rot="5400000">
              <a:off x="7496950" y="1264175"/>
              <a:ext cx="393000" cy="429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41" name="Google Shape;141;g377bce33bca_0_34"/>
          <p:cNvSpPr txBox="1"/>
          <p:nvPr/>
        </p:nvSpPr>
        <p:spPr>
          <a:xfrm>
            <a:off x="8096150" y="1562650"/>
            <a:ext cx="11607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Coal: 74%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Gas: 21%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Oil: 5%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CStateU-horizontal-left-lo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