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7BA5B4"/>
    <a:srgbClr val="C4D7DE"/>
    <a:srgbClr val="3B5D69"/>
    <a:srgbClr val="A7C3CD"/>
    <a:srgbClr val="B5CDD5"/>
    <a:srgbClr val="E5EDF0"/>
    <a:srgbClr val="EEF4F5"/>
    <a:srgbClr val="F8F8F8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114" d="100"/>
          <a:sy n="114" d="100"/>
        </p:scale>
        <p:origin x="2112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457200" y="914400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Net </a:t>
            </a:r>
            <a:r>
              <a:rPr lang="en-US" sz="28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Metering</a:t>
            </a:r>
            <a:endParaRPr lang="en-US" sz="28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Text Box 279"/>
          <p:cNvSpPr txBox="1">
            <a:spLocks noChangeArrowheads="1"/>
          </p:cNvSpPr>
          <p:nvPr/>
        </p:nvSpPr>
        <p:spPr bwMode="auto">
          <a:xfrm>
            <a:off x="377534" y="5809680"/>
            <a:ext cx="462626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State-developed mandatory rules for certain utilities (</a:t>
            </a:r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33 </a:t>
            </a:r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states + DC+ 3 territories)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Text Box 279"/>
          <p:cNvSpPr txBox="1">
            <a:spLocks noChangeArrowheads="1"/>
          </p:cNvSpPr>
          <p:nvPr/>
        </p:nvSpPr>
        <p:spPr bwMode="auto">
          <a:xfrm>
            <a:off x="388938" y="6099481"/>
            <a:ext cx="516413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Statewide distributed generation compensation rules other than net metering (14 states)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152400" y="4356100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5870575" y="2654300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6740525" y="2547938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6403975" y="3171825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6546850" y="2995613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6732588" y="2389188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092950" y="2598738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073775" y="3022600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6891338" y="1625600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6807200" y="2022475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6573838" y="2738438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5957888" y="2132013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6950075" y="2540000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6634163" y="2082800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5607050" y="3124200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6605588" y="3275013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5707063" y="2990850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1522413" y="2798763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598488" y="1524000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804863" y="1562100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009775" y="2379663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289425" y="2135188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4513263" y="2813050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3846513" y="2684463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122613" y="3259138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3963988" y="3152775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3763963" y="1778000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2949575" y="1822450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2901950" y="2767013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130675" y="3795713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2988295" y="3735388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2922588" y="230187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2436781" y="3822145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rgbClr val="3B5D6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287463" y="3595688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301625" y="2551113"/>
            <a:ext cx="1133475" cy="1711325"/>
            <a:chOff x="514" y="1479"/>
            <a:chExt cx="717" cy="1163"/>
          </a:xfrm>
          <a:solidFill>
            <a:srgbClr val="7BA5B4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189163" y="3038475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287463" y="1654175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rgbClr val="3B5D6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1587500" y="1673225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081213" y="3681413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388938" y="1911350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4991100" y="2887663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270500" y="2233613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4576763" y="1952625"/>
            <a:ext cx="1035050" cy="965200"/>
            <a:chOff x="4576763" y="1812925"/>
            <a:chExt cx="1035050" cy="965200"/>
          </a:xfrm>
          <a:solidFill>
            <a:srgbClr val="9BBB59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5343525" y="2773363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4597400" y="4016375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024438" y="397827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181600" y="4575175"/>
            <a:ext cx="1235075" cy="987425"/>
            <a:chOff x="5181600" y="4435475"/>
            <a:chExt cx="1235075" cy="987425"/>
          </a:xfrm>
          <a:solidFill>
            <a:srgbClr val="7BA5B4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5384800" y="3933825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4838700" y="3306763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5561013" y="3522663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5700713" y="3870325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219200" y="4737100"/>
            <a:ext cx="885825" cy="579438"/>
            <a:chOff x="1710" y="3401"/>
            <a:chExt cx="498" cy="349"/>
          </a:xfrm>
          <a:solidFill>
            <a:srgbClr val="9BBB59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2951162" y="137160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</a:t>
            </a:r>
            <a:r>
              <a:rPr lang="en-US" sz="13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April 2025</a:t>
            </a:r>
            <a:endParaRPr lang="en-US" sz="1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284"/>
          <p:cNvSpPr>
            <a:spLocks noChangeArrowheads="1"/>
          </p:cNvSpPr>
          <p:nvPr/>
        </p:nvSpPr>
        <p:spPr bwMode="auto">
          <a:xfrm>
            <a:off x="158577" y="5771095"/>
            <a:ext cx="201168" cy="201168"/>
          </a:xfrm>
          <a:prstGeom prst="rect">
            <a:avLst/>
          </a:prstGeom>
          <a:solidFill>
            <a:srgbClr val="7BA5B4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83" name="Rectangle 285" descr="25%"/>
          <p:cNvSpPr>
            <a:spLocks noChangeArrowheads="1"/>
          </p:cNvSpPr>
          <p:nvPr/>
        </p:nvSpPr>
        <p:spPr bwMode="auto">
          <a:xfrm>
            <a:off x="156872" y="6316095"/>
            <a:ext cx="201168" cy="201168"/>
          </a:xfrm>
          <a:prstGeom prst="rect">
            <a:avLst/>
          </a:prstGeom>
          <a:solidFill>
            <a:srgbClr val="3B5D69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>
            <a:off x="6400800" y="3197225"/>
            <a:ext cx="533400" cy="3810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88" name="Oval 201"/>
          <p:cNvSpPr>
            <a:spLocks noChangeArrowheads="1"/>
          </p:cNvSpPr>
          <p:nvPr/>
        </p:nvSpPr>
        <p:spPr bwMode="auto">
          <a:xfrm>
            <a:off x="6929438" y="3502025"/>
            <a:ext cx="228600" cy="228600"/>
          </a:xfrm>
          <a:prstGeom prst="ellipse">
            <a:avLst/>
          </a:prstGeom>
          <a:solidFill>
            <a:srgbClr val="7BA5B4"/>
          </a:solidFill>
          <a:ln w="6350" algn="ctr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9" name="Freeform 237"/>
          <p:cNvSpPr>
            <a:spLocks/>
          </p:cNvSpPr>
          <p:nvPr/>
        </p:nvSpPr>
        <p:spPr bwMode="auto">
          <a:xfrm>
            <a:off x="4235450" y="4367213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0" name="Group 89"/>
          <p:cNvGrpSpPr/>
          <p:nvPr/>
        </p:nvGrpSpPr>
        <p:grpSpPr>
          <a:xfrm>
            <a:off x="240985" y="5518826"/>
            <a:ext cx="8113234" cy="234659"/>
            <a:chOff x="260089" y="5707390"/>
            <a:chExt cx="8113234" cy="234659"/>
          </a:xfrm>
        </p:grpSpPr>
        <p:sp>
          <p:nvSpPr>
            <p:cNvPr id="120" name="Rectangle 332"/>
            <p:cNvSpPr>
              <a:spLocks noChangeArrowheads="1"/>
            </p:cNvSpPr>
            <p:nvPr/>
          </p:nvSpPr>
          <p:spPr bwMode="auto">
            <a:xfrm>
              <a:off x="260089" y="5707390"/>
              <a:ext cx="319246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spcAft>
                  <a:spcPts val="600"/>
                </a:spcAft>
                <a:defRPr/>
              </a:pPr>
              <a:r>
                <a:rPr kumimoji="1" lang="en-US" sz="1100" b="1" u="sng" dirty="0" smtClean="0">
                  <a:latin typeface="Helvetica" panose="020B0604020202020204" pitchFamily="34" charset="0"/>
                  <a:cs typeface="Helvetica" panose="020B0604020202020204" pitchFamily="34" charset="0"/>
                </a:rPr>
                <a:t>KEY</a:t>
              </a:r>
            </a:p>
          </p:txBody>
        </p:sp>
        <p:sp>
          <p:nvSpPr>
            <p:cNvPr id="121" name="Rectangle 294"/>
            <p:cNvSpPr>
              <a:spLocks noChangeArrowheads="1"/>
            </p:cNvSpPr>
            <p:nvPr/>
          </p:nvSpPr>
          <p:spPr bwMode="auto">
            <a:xfrm>
              <a:off x="7181904" y="5780466"/>
              <a:ext cx="1191419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105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U.S. </a:t>
              </a:r>
              <a:r>
                <a:rPr lang="en-US" sz="1050" b="1" dirty="0">
                  <a:latin typeface="Helvetica" panose="020B0604020202020204" pitchFamily="34" charset="0"/>
                  <a:ea typeface="Batang" panose="02030600000101010101" pitchFamily="18" charset="-127"/>
                  <a:cs typeface="Helvetica" panose="020B0604020202020204" pitchFamily="34" charset="0"/>
                </a:rPr>
                <a:t>Territories</a:t>
              </a:r>
              <a:r>
                <a:rPr lang="en-US" sz="1050" b="1" dirty="0" smtClean="0">
                  <a:latin typeface="Helvetica" panose="020B0604020202020204" pitchFamily="34" charset="0"/>
                  <a:ea typeface="Batang" panose="02030600000101010101" pitchFamily="18" charset="-127"/>
                  <a:cs typeface="Helvetica" panose="020B0604020202020204" pitchFamily="34" charset="0"/>
                </a:rPr>
                <a:t>:</a:t>
              </a:r>
              <a:endParaRPr lang="en-US" sz="1050" b="1" dirty="0">
                <a:latin typeface="Helvetica" panose="020B0604020202020204" pitchFamily="34" charset="0"/>
                <a:ea typeface="Batang" panose="02030600000101010101" pitchFamily="18" charset="-127"/>
                <a:cs typeface="Helvetica" panose="020B0604020202020204" pitchFamily="34" charset="0"/>
              </a:endParaRPr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6521450" y="3902681"/>
            <a:ext cx="27022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33 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States + DC,</a:t>
            </a:r>
          </a:p>
          <a:p>
            <a:r>
              <a:rPr lang="en-US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GU, PR, &amp; USVI currently have mandatory Net </a:t>
            </a:r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lang="en-US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etering rules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6891338" y="3485184"/>
            <a:ext cx="435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DC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805696" y="2663322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2" name="Text Box 279"/>
          <p:cNvSpPr txBox="1">
            <a:spLocks noChangeArrowheads="1"/>
          </p:cNvSpPr>
          <p:nvPr/>
        </p:nvSpPr>
        <p:spPr bwMode="auto">
          <a:xfrm>
            <a:off x="388938" y="6337067"/>
            <a:ext cx="439062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No statewide mandatory rules, but some utilities allow net metering (2 </a:t>
            </a:r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states)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3" name="Rectangle 284"/>
          <p:cNvSpPr>
            <a:spLocks noChangeArrowheads="1"/>
          </p:cNvSpPr>
          <p:nvPr/>
        </p:nvSpPr>
        <p:spPr bwMode="auto">
          <a:xfrm>
            <a:off x="156872" y="6063790"/>
            <a:ext cx="201168" cy="201168"/>
          </a:xfrm>
          <a:prstGeom prst="rect">
            <a:avLst/>
          </a:prstGeom>
          <a:solidFill>
            <a:srgbClr val="9BBB59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933961" y="5882288"/>
            <a:ext cx="360363" cy="230832"/>
          </a:xfrm>
          <a:prstGeom prst="rect">
            <a:avLst/>
          </a:prstGeom>
          <a:solidFill>
            <a:srgbClr val="7BA5B4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GU</a:t>
            </a:r>
            <a:endParaRPr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454718" y="5882288"/>
            <a:ext cx="360363" cy="230832"/>
          </a:xfrm>
          <a:prstGeom prst="rect">
            <a:avLst/>
          </a:prstGeom>
          <a:solidFill>
            <a:srgbClr val="7BA5B4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algn="ctr"/>
            <a:r>
              <a:rPr lang="en-US" dirty="0" smtClean="0"/>
              <a:t>PR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6972300" y="5882288"/>
            <a:ext cx="363538" cy="230832"/>
          </a:xfrm>
          <a:prstGeom prst="rect">
            <a:avLst/>
          </a:prstGeom>
          <a:solidFill>
            <a:srgbClr val="7BA5B4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algn="ctr"/>
            <a:r>
              <a:rPr lang="en-US" dirty="0" smtClean="0"/>
              <a:t>VI</a:t>
            </a:r>
            <a:endParaRPr lang="en-US" dirty="0"/>
          </a:p>
        </p:txBody>
      </p:sp>
      <p:sp>
        <p:nvSpPr>
          <p:cNvPr id="101" name="Text Box 279"/>
          <p:cNvSpPr txBox="1">
            <a:spLocks noChangeArrowheads="1"/>
          </p:cNvSpPr>
          <p:nvPr/>
        </p:nvSpPr>
        <p:spPr bwMode="auto">
          <a:xfrm>
            <a:off x="7473951" y="2654300"/>
            <a:ext cx="15670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kern="1200" dirty="0" smtClean="0">
                <a:solidFill>
                  <a:prstClr val="black"/>
                </a:solidFill>
                <a:latin typeface="Futura Condensed"/>
                <a:ea typeface="+mn-ea"/>
                <a:cs typeface="Futura Condensed"/>
              </a:rPr>
              <a:t>NY: </a:t>
            </a:r>
            <a:r>
              <a:rPr lang="en-US" sz="1000" i="1" kern="1200" dirty="0" smtClean="0">
                <a:solidFill>
                  <a:prstClr val="black"/>
                </a:solidFill>
                <a:latin typeface="Futura Condensed"/>
                <a:ea typeface="+mn-ea"/>
                <a:cs typeface="Futura Condensed"/>
              </a:rPr>
              <a:t>Other DG compensation rules are for large customer-generators</a:t>
            </a:r>
            <a:endParaRPr lang="en-US" sz="1000" i="1" kern="1200" dirty="0">
              <a:solidFill>
                <a:prstClr val="black"/>
              </a:solidFill>
              <a:latin typeface="Futura Condensed"/>
              <a:ea typeface="+mn-ea"/>
              <a:cs typeface="Futura Condense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0" ma:contentTypeDescription="Create a new document." ma:contentTypeScope="" ma:versionID="f2d63089a9497646e8283c2b8791be87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c3809348e5a2a993b2eac99a8e699a60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4E62F1-B39D-415F-8692-CC5021D038F6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bb4ce786-82e9-4d82-aea5-cea6766135ab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4B60D2D-577C-4BF9-8796-D816317755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3BEEAD-5009-44A4-95F8-F028B6AB69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21039</TotalTime>
  <Words>86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Batang</vt:lpstr>
      <vt:lpstr>Calibri</vt:lpstr>
      <vt:lpstr>Futura Condensed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52</cp:revision>
  <dcterms:created xsi:type="dcterms:W3CDTF">2015-12-02T18:24:38Z</dcterms:created>
  <dcterms:modified xsi:type="dcterms:W3CDTF">2025-09-26T02:21:48Z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