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57" r:id="rId5"/>
    <p:sldId id="259" r:id="rId6"/>
    <p:sldId id="258"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0B4"/>
    <a:srgbClr val="55B1F1"/>
    <a:srgbClr val="AAD8F8"/>
    <a:srgbClr val="9BBB59"/>
    <a:srgbClr val="6898A9"/>
    <a:srgbClr val="427E93"/>
    <a:srgbClr val="A0BEC9"/>
    <a:srgbClr val="FFFFFF"/>
    <a:srgbClr val="DF39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20" autoAdjust="0"/>
  </p:normalViewPr>
  <p:slideViewPr>
    <p:cSldViewPr>
      <p:cViewPr varScale="1">
        <p:scale>
          <a:sx n="75" d="100"/>
          <a:sy n="75" d="100"/>
        </p:scale>
        <p:origin x="972" y="5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B218201-625E-4537-8FC0-F5C101E50C10}" type="datetimeFigureOut">
              <a:rPr lang="en-US"/>
              <a:pPr>
                <a:defRPr/>
              </a:pPr>
              <a:t>10/10/2025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E844B8C-8D3D-439B-AD09-8FA8FA30E6FC}" type="slidenum">
              <a:rPr lang="en-US" altLang="en-US"/>
              <a:pPr/>
              <a:t>‹#›</a:t>
            </a:fld>
            <a:endParaRPr lang="en-US" altLang="en-US"/>
          </a:p>
        </p:txBody>
      </p:sp>
    </p:spTree>
    <p:extLst>
      <p:ext uri="{BB962C8B-B14F-4D97-AF65-F5344CB8AC3E}">
        <p14:creationId xmlns:p14="http://schemas.microsoft.com/office/powerpoint/2010/main" val="7678460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A9F53D2-6477-4340-9943-77AB2DC743A3}" type="slidenum">
              <a:rPr lang="en-US" altLang="en-US"/>
              <a:pPr/>
              <a:t>1</a:t>
            </a:fld>
            <a:endParaRPr lang="en-US" altLang="en-US"/>
          </a:p>
        </p:txBody>
      </p:sp>
    </p:spTree>
    <p:extLst>
      <p:ext uri="{BB962C8B-B14F-4D97-AF65-F5344CB8AC3E}">
        <p14:creationId xmlns:p14="http://schemas.microsoft.com/office/powerpoint/2010/main" val="216955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CBFFBDC-3A66-4C4E-B34C-9547BAEECBFD}" type="datetimeFigureOut">
              <a:rPr lang="en-US" smtClean="0"/>
              <a:pPr>
                <a:defRPr/>
              </a:pPr>
              <a:t>10/10/2025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3FE1E2-6145-4AB5-975E-532CC3B5062F}" type="slidenum">
              <a:rPr lang="en-US" altLang="en-US" smtClean="0"/>
              <a:pPr/>
              <a:t>‹#›</a:t>
            </a:fld>
            <a:endParaRPr lang="en-US" altLang="en-US"/>
          </a:p>
        </p:txBody>
      </p:sp>
    </p:spTree>
    <p:extLst>
      <p:ext uri="{BB962C8B-B14F-4D97-AF65-F5344CB8AC3E}">
        <p14:creationId xmlns:p14="http://schemas.microsoft.com/office/powerpoint/2010/main" val="806663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222B96F-7592-4669-9070-BACE632D1E0F}" type="datetimeFigureOut">
              <a:rPr lang="en-US" smtClean="0"/>
              <a:pPr>
                <a:defRPr/>
              </a:pPr>
              <a:t>10/10/2025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CC94204-4025-4F22-B359-5C8529EA0E8E}" type="slidenum">
              <a:rPr lang="en-US" altLang="en-US" smtClean="0"/>
              <a:pPr/>
              <a:t>‹#›</a:t>
            </a:fld>
            <a:endParaRPr lang="en-US" altLang="en-US"/>
          </a:p>
        </p:txBody>
      </p:sp>
    </p:spTree>
    <p:extLst>
      <p:ext uri="{BB962C8B-B14F-4D97-AF65-F5344CB8AC3E}">
        <p14:creationId xmlns:p14="http://schemas.microsoft.com/office/powerpoint/2010/main" val="2025305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906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19200"/>
            <a:ext cx="6019800" cy="4906963"/>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4935197-C448-4528-AB3D-8FEBEEBDC615}" type="datetimeFigureOut">
              <a:rPr lang="en-US" smtClean="0"/>
              <a:pPr>
                <a:defRPr/>
              </a:pPr>
              <a:t>10/10/2025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72BB897-6EC2-4D1E-9A61-6D0210D3134B}" type="slidenum">
              <a:rPr lang="en-US" altLang="en-US" smtClean="0"/>
              <a:pPr/>
              <a:t>‹#›</a:t>
            </a:fld>
            <a:endParaRPr lang="en-US" altLang="en-US"/>
          </a:p>
        </p:txBody>
      </p:sp>
    </p:spTree>
    <p:extLst>
      <p:ext uri="{BB962C8B-B14F-4D97-AF65-F5344CB8AC3E}">
        <p14:creationId xmlns:p14="http://schemas.microsoft.com/office/powerpoint/2010/main" val="28642209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2F5A96F-7F48-4EF0-B9D7-973CAF13EF31}" type="datetimeFigureOut">
              <a:rPr lang="en-US"/>
              <a:pPr>
                <a:defRPr/>
              </a:pPr>
              <a:t>10/10/2025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26DC93A-A064-4A61-8C2E-86AD9633DEAA}" type="slidenum">
              <a:rPr lang="en-US" altLang="en-US"/>
              <a:pPr/>
              <a:t>‹#›</a:t>
            </a:fld>
            <a:endParaRPr lang="en-US" altLang="en-US"/>
          </a:p>
        </p:txBody>
      </p:sp>
    </p:spTree>
    <p:extLst>
      <p:ext uri="{BB962C8B-B14F-4D97-AF65-F5344CB8AC3E}">
        <p14:creationId xmlns:p14="http://schemas.microsoft.com/office/powerpoint/2010/main" val="3244272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773B769-3401-47F1-9391-1203824709BF}" type="datetimeFigureOut">
              <a:rPr lang="en-US" smtClean="0"/>
              <a:pPr>
                <a:defRPr/>
              </a:pPr>
              <a:t>10/10/2025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D674F0D-41D9-4F10-87FD-C081BBE2A0A6}" type="slidenum">
              <a:rPr lang="en-US" altLang="en-US" smtClean="0"/>
              <a:pPr/>
              <a:t>‹#›</a:t>
            </a:fld>
            <a:endParaRPr lang="en-US" altLang="en-US"/>
          </a:p>
        </p:txBody>
      </p:sp>
    </p:spTree>
    <p:extLst>
      <p:ext uri="{BB962C8B-B14F-4D97-AF65-F5344CB8AC3E}">
        <p14:creationId xmlns:p14="http://schemas.microsoft.com/office/powerpoint/2010/main" val="992339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fld id="{B2988EE6-A1DB-4113-8A5D-43EC392195D6}" type="datetimeFigureOut">
              <a:rPr lang="en-US" smtClean="0"/>
              <a:pPr>
                <a:defRPr/>
              </a:pPr>
              <a:t>10/10/2025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F4828DF-31F6-416B-8AE5-B6D9B975A560}" type="slidenum">
              <a:rPr lang="en-US" altLang="en-US" smtClean="0"/>
              <a:pPr/>
              <a:t>‹#›</a:t>
            </a:fld>
            <a:endParaRPr lang="en-US" altLang="en-US"/>
          </a:p>
        </p:txBody>
      </p:sp>
    </p:spTree>
    <p:extLst>
      <p:ext uri="{BB962C8B-B14F-4D97-AF65-F5344CB8AC3E}">
        <p14:creationId xmlns:p14="http://schemas.microsoft.com/office/powerpoint/2010/main" val="3018060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051B44A-90D5-4C79-BCF2-E0CB25C81AAB}" type="datetimeFigureOut">
              <a:rPr lang="en-US" smtClean="0"/>
              <a:pPr>
                <a:defRPr/>
              </a:pPr>
              <a:t>10/10/2025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1E3D720-8EB7-4189-8209-AE728AA1A65B}" type="slidenum">
              <a:rPr lang="en-US" altLang="en-US" smtClean="0"/>
              <a:pPr/>
              <a:t>‹#›</a:t>
            </a:fld>
            <a:endParaRPr lang="en-US" altLang="en-US"/>
          </a:p>
        </p:txBody>
      </p:sp>
    </p:spTree>
    <p:extLst>
      <p:ext uri="{BB962C8B-B14F-4D97-AF65-F5344CB8AC3E}">
        <p14:creationId xmlns:p14="http://schemas.microsoft.com/office/powerpoint/2010/main" val="2640444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2F5A96F-7F48-4EF0-B9D7-973CAF13EF31}" type="datetimeFigureOut">
              <a:rPr lang="en-US" smtClean="0"/>
              <a:pPr>
                <a:defRPr/>
              </a:pPr>
              <a:t>10/10/2025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26DC93A-A064-4A61-8C2E-86AD9633DEAA}" type="slidenum">
              <a:rPr lang="en-US" altLang="en-US" smtClean="0"/>
              <a:pPr/>
              <a:t>‹#›</a:t>
            </a:fld>
            <a:endParaRPr lang="en-US" altLang="en-US"/>
          </a:p>
        </p:txBody>
      </p:sp>
    </p:spTree>
    <p:extLst>
      <p:ext uri="{BB962C8B-B14F-4D97-AF65-F5344CB8AC3E}">
        <p14:creationId xmlns:p14="http://schemas.microsoft.com/office/powerpoint/2010/main" val="2468821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BDE410C-9F31-4123-B161-3547B36C6C3A}" type="datetimeFigureOut">
              <a:rPr lang="en-US" smtClean="0"/>
              <a:pPr>
                <a:defRPr/>
              </a:pPr>
              <a:t>10/10/2025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8EE3AD3-C86D-4D45-A9F4-15E81035D42E}" type="slidenum">
              <a:rPr lang="en-US" altLang="en-US" smtClean="0"/>
              <a:pPr/>
              <a:t>‹#›</a:t>
            </a:fld>
            <a:endParaRPr lang="en-US" altLang="en-US"/>
          </a:p>
        </p:txBody>
      </p:sp>
    </p:spTree>
    <p:extLst>
      <p:ext uri="{BB962C8B-B14F-4D97-AF65-F5344CB8AC3E}">
        <p14:creationId xmlns:p14="http://schemas.microsoft.com/office/powerpoint/2010/main" val="2058913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C27B5AD-2BAB-44A3-AACA-7ED85D0F42E9}" type="datetimeFigureOut">
              <a:rPr lang="en-US" smtClean="0"/>
              <a:pPr>
                <a:defRPr/>
              </a:pPr>
              <a:t>10/10/2025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48FC45C9-DC2E-4434-BDFD-C16AEDB1EF94}" type="slidenum">
              <a:rPr lang="en-US" altLang="en-US" smtClean="0"/>
              <a:pPr/>
              <a:t>‹#›</a:t>
            </a:fld>
            <a:endParaRPr lang="en-US" altLang="en-US"/>
          </a:p>
        </p:txBody>
      </p:sp>
    </p:spTree>
    <p:extLst>
      <p:ext uri="{BB962C8B-B14F-4D97-AF65-F5344CB8AC3E}">
        <p14:creationId xmlns:p14="http://schemas.microsoft.com/office/powerpoint/2010/main" val="675085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60960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219200"/>
            <a:ext cx="5111750" cy="490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fld id="{7A82A8F8-C77F-4CDA-ACFA-D59A4C698D32}" type="datetimeFigureOut">
              <a:rPr lang="en-US" smtClean="0"/>
              <a:pPr>
                <a:defRPr/>
              </a:pPr>
              <a:t>10/10/2025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28DBC2E-7974-4FB7-AE9E-DCB0CE5EF985}" type="slidenum">
              <a:rPr lang="en-US" altLang="en-US" smtClean="0"/>
              <a:pPr/>
              <a:t>‹#›</a:t>
            </a:fld>
            <a:endParaRPr lang="en-US" altLang="en-US"/>
          </a:p>
        </p:txBody>
      </p:sp>
    </p:spTree>
    <p:extLst>
      <p:ext uri="{BB962C8B-B14F-4D97-AF65-F5344CB8AC3E}">
        <p14:creationId xmlns:p14="http://schemas.microsoft.com/office/powerpoint/2010/main" val="3130669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219199"/>
            <a:ext cx="5486400" cy="3508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fld id="{111DC2F0-108E-43DC-9B30-13088710F194}" type="datetimeFigureOut">
              <a:rPr lang="en-US" smtClean="0"/>
              <a:pPr>
                <a:defRPr/>
              </a:pPr>
              <a:t>10/10/2025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2C12D91-1156-4935-9649-EE0021717509}" type="slidenum">
              <a:rPr lang="en-US" altLang="en-US" smtClean="0"/>
              <a:pPr/>
              <a:t>‹#›</a:t>
            </a:fld>
            <a:endParaRPr lang="en-US" altLang="en-US"/>
          </a:p>
        </p:txBody>
      </p:sp>
    </p:spTree>
    <p:extLst>
      <p:ext uri="{BB962C8B-B14F-4D97-AF65-F5344CB8AC3E}">
        <p14:creationId xmlns:p14="http://schemas.microsoft.com/office/powerpoint/2010/main" val="15754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19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C6A2BC1-6050-4155-A8E1-9B4786FB5192}" type="datetimeFigureOut">
              <a:rPr lang="en-US" smtClean="0"/>
              <a:pPr>
                <a:defRPr/>
              </a:pPr>
              <a:t>10/10/2025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4724C8A-D242-4C27-AF90-C4C215981C8C}" type="slidenum">
              <a:rPr lang="en-US" altLang="en-US" smtClean="0"/>
              <a:pPr/>
              <a:t>‹#›</a:t>
            </a:fld>
            <a:endParaRPr lang="en-US" altLang="en-US"/>
          </a:p>
        </p:txBody>
      </p:sp>
      <p:pic>
        <p:nvPicPr>
          <p:cNvPr id="9" name="Picture 8"/>
          <p:cNvPicPr>
            <a:picLocks noChangeAspect="1"/>
          </p:cNvPicPr>
          <p:nvPr/>
        </p:nvPicPr>
        <p:blipFill>
          <a:blip r:embed="rId14"/>
          <a:stretch>
            <a:fillRect/>
          </a:stretch>
        </p:blipFill>
        <p:spPr>
          <a:xfrm>
            <a:off x="108704" y="21277"/>
            <a:ext cx="2946843" cy="757348"/>
          </a:xfrm>
          <a:prstGeom prst="rect">
            <a:avLst/>
          </a:prstGeom>
        </p:spPr>
      </p:pic>
      <p:sp>
        <p:nvSpPr>
          <p:cNvPr id="11" name="Rectangle 10"/>
          <p:cNvSpPr/>
          <p:nvPr/>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2" descr="https://static1.squarespace.com/static/5ac5143f9d5abb8923a86849/t/5b19454f0e2e721b42205229/1528382800712/DsireInsight-red-black-horizontal-logo.png?format=500w"/>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086600" y="165847"/>
            <a:ext cx="1901825" cy="45263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userDrawn="1"/>
        </p:nvPicPr>
        <p:blipFill>
          <a:blip r:embed="rId14"/>
          <a:stretch>
            <a:fillRect/>
          </a:stretch>
        </p:blipFill>
        <p:spPr>
          <a:xfrm>
            <a:off x="108704" y="21277"/>
            <a:ext cx="2946843" cy="757348"/>
          </a:xfrm>
          <a:prstGeom prst="rect">
            <a:avLst/>
          </a:prstGeom>
        </p:spPr>
      </p:pic>
      <p:sp>
        <p:nvSpPr>
          <p:cNvPr id="16" name="Rectangle 15"/>
          <p:cNvSpPr/>
          <p:nvPr userDrawn="1"/>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Rectangle 16"/>
          <p:cNvSpPr/>
          <p:nvPr userDrawn="1"/>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131974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3" r:id="rId12"/>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Tahoma" panose="020B0604030504040204" pitchFamily="34" charset="0"/>
        </a:defRPr>
      </a:lvl2pPr>
      <a:lvl3pPr algn="ctr" rtl="0" eaLnBrk="1" fontAlgn="base" hangingPunct="1">
        <a:spcBef>
          <a:spcPct val="0"/>
        </a:spcBef>
        <a:spcAft>
          <a:spcPct val="0"/>
        </a:spcAft>
        <a:defRPr sz="4400">
          <a:solidFill>
            <a:schemeClr val="tx1"/>
          </a:solidFill>
          <a:latin typeface="Tahoma" panose="020B0604030504040204" pitchFamily="34" charset="0"/>
        </a:defRPr>
      </a:lvl3pPr>
      <a:lvl4pPr algn="ctr" rtl="0" eaLnBrk="1" fontAlgn="base" hangingPunct="1">
        <a:spcBef>
          <a:spcPct val="0"/>
        </a:spcBef>
        <a:spcAft>
          <a:spcPct val="0"/>
        </a:spcAft>
        <a:defRPr sz="4400">
          <a:solidFill>
            <a:schemeClr val="tx1"/>
          </a:solidFill>
          <a:latin typeface="Tahoma" panose="020B0604030504040204" pitchFamily="34" charset="0"/>
        </a:defRPr>
      </a:lvl4pPr>
      <a:lvl5pPr algn="ctr" rtl="0" eaLnBrk="1" fontAlgn="base" hangingPunct="1">
        <a:spcBef>
          <a:spcPct val="0"/>
        </a:spcBef>
        <a:spcAft>
          <a:spcPct val="0"/>
        </a:spcAft>
        <a:defRPr sz="4400">
          <a:solidFill>
            <a:schemeClr val="tx1"/>
          </a:solidFill>
          <a:latin typeface="Tahoma" panose="020B0604030504040204" pitchFamily="34" charset="0"/>
        </a:defRPr>
      </a:lvl5pPr>
      <a:lvl6pPr marL="457200" algn="ctr" rtl="0" eaLnBrk="1" fontAlgn="base" hangingPunct="1">
        <a:spcBef>
          <a:spcPct val="0"/>
        </a:spcBef>
        <a:spcAft>
          <a:spcPct val="0"/>
        </a:spcAft>
        <a:defRPr sz="4400">
          <a:solidFill>
            <a:schemeClr val="tx1"/>
          </a:solidFill>
          <a:latin typeface="Tahoma" panose="020B0604030504040204" pitchFamily="34" charset="0"/>
        </a:defRPr>
      </a:lvl6pPr>
      <a:lvl7pPr marL="914400" algn="ctr" rtl="0" eaLnBrk="1" fontAlgn="base" hangingPunct="1">
        <a:spcBef>
          <a:spcPct val="0"/>
        </a:spcBef>
        <a:spcAft>
          <a:spcPct val="0"/>
        </a:spcAft>
        <a:defRPr sz="4400">
          <a:solidFill>
            <a:schemeClr val="tx1"/>
          </a:solidFill>
          <a:latin typeface="Tahoma" panose="020B0604030504040204" pitchFamily="34" charset="0"/>
        </a:defRPr>
      </a:lvl7pPr>
      <a:lvl8pPr marL="1371600" algn="ctr" rtl="0" eaLnBrk="1" fontAlgn="base" hangingPunct="1">
        <a:spcBef>
          <a:spcPct val="0"/>
        </a:spcBef>
        <a:spcAft>
          <a:spcPct val="0"/>
        </a:spcAft>
        <a:defRPr sz="4400">
          <a:solidFill>
            <a:schemeClr val="tx1"/>
          </a:solidFill>
          <a:latin typeface="Tahoma" panose="020B0604030504040204" pitchFamily="34" charset="0"/>
        </a:defRPr>
      </a:lvl8pPr>
      <a:lvl9pPr marL="1828800" algn="ctr" rtl="0" eaLnBrk="1" fontAlgn="base" hangingPunct="1">
        <a:spcBef>
          <a:spcPct val="0"/>
        </a:spcBef>
        <a:spcAft>
          <a:spcPct val="0"/>
        </a:spcAft>
        <a:defRPr sz="4400">
          <a:solidFill>
            <a:schemeClr val="tx1"/>
          </a:solidFill>
          <a:latin typeface="Tahoma" panose="020B060403050404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txBox="1">
            <a:spLocks noChangeArrowheads="1"/>
          </p:cNvSpPr>
          <p:nvPr/>
        </p:nvSpPr>
        <p:spPr bwMode="auto">
          <a:xfrm>
            <a:off x="28784" y="914400"/>
            <a:ext cx="9144000" cy="53340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2000" b="1" dirty="0" smtClean="0">
                <a:latin typeface="Helvetica" panose="020B0604020202020204" pitchFamily="34" charset="0"/>
                <a:cs typeface="Helvetica" panose="020B0604020202020204" pitchFamily="34" charset="0"/>
              </a:rPr>
              <a:t>Distributed Generation Customer Credit Rates for Excess Generation</a:t>
            </a:r>
            <a:endParaRPr lang="en-US" sz="2000" b="1" dirty="0">
              <a:latin typeface="Helvetica" panose="020B0604020202020204" pitchFamily="34" charset="0"/>
              <a:cs typeface="Helvetica" panose="020B0604020202020204" pitchFamily="34" charset="0"/>
            </a:endParaRPr>
          </a:p>
        </p:txBody>
      </p:sp>
      <p:grpSp>
        <p:nvGrpSpPr>
          <p:cNvPr id="93" name="Group 92"/>
          <p:cNvGrpSpPr/>
          <p:nvPr/>
        </p:nvGrpSpPr>
        <p:grpSpPr>
          <a:xfrm>
            <a:off x="702146" y="1828800"/>
            <a:ext cx="7583424" cy="4805207"/>
            <a:chOff x="688441" y="1658445"/>
            <a:chExt cx="7583424" cy="4805207"/>
          </a:xfrm>
        </p:grpSpPr>
        <p:sp>
          <p:nvSpPr>
            <p:cNvPr id="3" name="Text Box 279"/>
            <p:cNvSpPr txBox="1">
              <a:spLocks noChangeArrowheads="1"/>
            </p:cNvSpPr>
            <p:nvPr/>
          </p:nvSpPr>
          <p:spPr bwMode="auto">
            <a:xfrm>
              <a:off x="959016" y="5831598"/>
              <a:ext cx="937757" cy="153888"/>
            </a:xfrm>
            <a:prstGeom prst="rect">
              <a:avLst/>
            </a:prstGeom>
            <a:noFill/>
            <a:ln w="9525">
              <a:solidFill>
                <a:schemeClr val="bg1"/>
              </a:solidFill>
              <a:miter lim="800000"/>
              <a:headEnd/>
              <a:tailEnd/>
            </a:ln>
          </p:spPr>
          <p:txBody>
            <a:bodyPr wrap="none" lIns="0" tIns="0" rIns="0" bIns="0">
              <a:spAutoFit/>
            </a:bodyPr>
            <a:lstStyle/>
            <a:p>
              <a:r>
                <a:rPr lang="en-US" sz="1000" dirty="0" smtClean="0">
                  <a:latin typeface="Helvetica" panose="020B0604020202020204" pitchFamily="34" charset="0"/>
                  <a:cs typeface="Helvetica" panose="020B0604020202020204" pitchFamily="34" charset="0"/>
                </a:rPr>
                <a:t>TOU Retail Rate</a:t>
              </a:r>
              <a:endParaRPr lang="en-US" sz="1000" dirty="0">
                <a:latin typeface="Helvetica" panose="020B0604020202020204" pitchFamily="34" charset="0"/>
                <a:cs typeface="Helvetica" panose="020B0604020202020204" pitchFamily="34" charset="0"/>
              </a:endParaRPr>
            </a:p>
          </p:txBody>
        </p:sp>
        <p:sp>
          <p:nvSpPr>
            <p:cNvPr id="4" name="Text Box 279"/>
            <p:cNvSpPr txBox="1">
              <a:spLocks noChangeArrowheads="1"/>
            </p:cNvSpPr>
            <p:nvPr/>
          </p:nvSpPr>
          <p:spPr bwMode="auto">
            <a:xfrm>
              <a:off x="959017" y="6053857"/>
              <a:ext cx="3400729" cy="153888"/>
            </a:xfrm>
            <a:prstGeom prst="rect">
              <a:avLst/>
            </a:prstGeom>
            <a:noFill/>
            <a:ln w="9525">
              <a:noFill/>
              <a:miter lim="800000"/>
              <a:headEnd/>
              <a:tailEnd/>
            </a:ln>
          </p:spPr>
          <p:txBody>
            <a:bodyPr wrap="square" lIns="0" tIns="0" rIns="0" bIns="0">
              <a:spAutoFit/>
            </a:bodyPr>
            <a:lstStyle/>
            <a:p>
              <a:r>
                <a:rPr lang="en-US" sz="1000" dirty="0" smtClean="0">
                  <a:latin typeface="Helvetica" panose="020B0604020202020204" pitchFamily="34" charset="0"/>
                  <a:cs typeface="Helvetica" panose="020B0604020202020204" pitchFamily="34" charset="0"/>
                </a:rPr>
                <a:t>Between Retail Rate and Avoided Cost/Wholesale Rate</a:t>
              </a:r>
              <a:endParaRPr lang="en-US" sz="1000" dirty="0">
                <a:latin typeface="Helvetica" panose="020B0604020202020204" pitchFamily="34" charset="0"/>
                <a:cs typeface="Helvetica" panose="020B0604020202020204" pitchFamily="34" charset="0"/>
              </a:endParaRPr>
            </a:p>
          </p:txBody>
        </p:sp>
        <p:sp>
          <p:nvSpPr>
            <p:cNvPr id="5" name="Freeform 206"/>
            <p:cNvSpPr>
              <a:spLocks/>
            </p:cNvSpPr>
            <p:nvPr/>
          </p:nvSpPr>
          <p:spPr bwMode="auto">
            <a:xfrm>
              <a:off x="1032865" y="4490545"/>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rgbClr val="1070B4"/>
            </a:solidFill>
            <a:ln w="6350" cap="rnd">
              <a:noFill/>
              <a:round/>
              <a:headEnd/>
              <a:tailEnd/>
            </a:ln>
          </p:spPr>
          <p:txBody>
            <a:bodyPr/>
            <a:lstStyle/>
            <a:p>
              <a:endParaRPr lang="en-US"/>
            </a:p>
          </p:txBody>
        </p:sp>
        <p:sp>
          <p:nvSpPr>
            <p:cNvPr id="6" name="Freeform 207"/>
            <p:cNvSpPr>
              <a:spLocks/>
            </p:cNvSpPr>
            <p:nvPr/>
          </p:nvSpPr>
          <p:spPr bwMode="auto">
            <a:xfrm>
              <a:off x="6751040" y="2788745"/>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1070B4"/>
            </a:solidFill>
            <a:ln w="6350" cap="rnd">
              <a:solidFill>
                <a:schemeClr val="bg1"/>
              </a:solidFill>
              <a:round/>
              <a:headEnd/>
              <a:tailEnd/>
            </a:ln>
          </p:spPr>
          <p:txBody>
            <a:bodyPr/>
            <a:lstStyle/>
            <a:p>
              <a:endParaRPr lang="en-US"/>
            </a:p>
          </p:txBody>
        </p:sp>
        <p:sp>
          <p:nvSpPr>
            <p:cNvPr id="7" name="Freeform 208"/>
            <p:cNvSpPr>
              <a:spLocks/>
            </p:cNvSpPr>
            <p:nvPr/>
          </p:nvSpPr>
          <p:spPr bwMode="auto">
            <a:xfrm>
              <a:off x="7620990" y="2682383"/>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rgbClr val="1070B4"/>
            </a:solidFill>
            <a:ln w="6350" cap="rnd">
              <a:solidFill>
                <a:schemeClr val="bg1"/>
              </a:solidFill>
              <a:round/>
              <a:headEnd/>
              <a:tailEnd/>
            </a:ln>
          </p:spPr>
          <p:txBody>
            <a:bodyPr/>
            <a:lstStyle/>
            <a:p>
              <a:endParaRPr lang="en-US"/>
            </a:p>
          </p:txBody>
        </p:sp>
        <p:sp>
          <p:nvSpPr>
            <p:cNvPr id="8" name="Freeform 209"/>
            <p:cNvSpPr>
              <a:spLocks/>
            </p:cNvSpPr>
            <p:nvPr/>
          </p:nvSpPr>
          <p:spPr bwMode="auto">
            <a:xfrm>
              <a:off x="7284440" y="3306270"/>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bg1"/>
              </a:solidFill>
              <a:round/>
              <a:headEnd/>
              <a:tailEnd/>
            </a:ln>
          </p:spPr>
          <p:txBody>
            <a:bodyPr/>
            <a:lstStyle/>
            <a:p>
              <a:endParaRPr lang="en-US"/>
            </a:p>
          </p:txBody>
        </p:sp>
        <p:sp>
          <p:nvSpPr>
            <p:cNvPr id="9" name="Freeform 210"/>
            <p:cNvSpPr>
              <a:spLocks/>
            </p:cNvSpPr>
            <p:nvPr/>
          </p:nvSpPr>
          <p:spPr bwMode="auto">
            <a:xfrm>
              <a:off x="7427315" y="3130058"/>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1070B4"/>
            </a:solidFill>
            <a:ln w="6350" cap="rnd">
              <a:solidFill>
                <a:schemeClr val="bg1"/>
              </a:solidFill>
              <a:round/>
              <a:headEnd/>
              <a:tailEnd/>
            </a:ln>
          </p:spPr>
          <p:txBody>
            <a:bodyPr/>
            <a:lstStyle/>
            <a:p>
              <a:endParaRPr lang="en-US"/>
            </a:p>
          </p:txBody>
        </p:sp>
        <p:sp>
          <p:nvSpPr>
            <p:cNvPr id="10" name="Freeform 211"/>
            <p:cNvSpPr>
              <a:spLocks/>
            </p:cNvSpPr>
            <p:nvPr/>
          </p:nvSpPr>
          <p:spPr bwMode="auto">
            <a:xfrm>
              <a:off x="7613053" y="2523633"/>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1070B4"/>
            </a:solidFill>
            <a:ln w="6350" cap="rnd">
              <a:solidFill>
                <a:schemeClr val="bg1"/>
              </a:solidFill>
              <a:round/>
              <a:headEnd/>
              <a:tailEnd/>
            </a:ln>
          </p:spPr>
          <p:txBody>
            <a:bodyPr/>
            <a:lstStyle/>
            <a:p>
              <a:endParaRPr lang="en-US"/>
            </a:p>
          </p:txBody>
        </p:sp>
        <p:sp>
          <p:nvSpPr>
            <p:cNvPr id="12" name="Freeform 213"/>
            <p:cNvSpPr>
              <a:spLocks/>
            </p:cNvSpPr>
            <p:nvPr/>
          </p:nvSpPr>
          <p:spPr bwMode="auto">
            <a:xfrm>
              <a:off x="6954240" y="3157045"/>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1070B4"/>
            </a:solidFill>
            <a:ln w="6350" cap="rnd">
              <a:solidFill>
                <a:schemeClr val="bg1"/>
              </a:solidFill>
              <a:round/>
              <a:headEnd/>
              <a:tailEnd/>
            </a:ln>
          </p:spPr>
          <p:txBody>
            <a:bodyPr/>
            <a:lstStyle/>
            <a:p>
              <a:endParaRPr lang="en-US"/>
            </a:p>
          </p:txBody>
        </p:sp>
        <p:sp>
          <p:nvSpPr>
            <p:cNvPr id="13" name="Freeform 214"/>
            <p:cNvSpPr>
              <a:spLocks/>
            </p:cNvSpPr>
            <p:nvPr/>
          </p:nvSpPr>
          <p:spPr bwMode="auto">
            <a:xfrm>
              <a:off x="7771803" y="1760045"/>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rgbClr val="1070B4"/>
            </a:solidFill>
            <a:ln w="6350" cap="rnd">
              <a:solidFill>
                <a:schemeClr val="bg1"/>
              </a:solidFill>
              <a:round/>
              <a:headEnd/>
              <a:tailEnd/>
            </a:ln>
          </p:spPr>
          <p:txBody>
            <a:bodyPr/>
            <a:lstStyle/>
            <a:p>
              <a:endParaRPr lang="en-US"/>
            </a:p>
          </p:txBody>
        </p:sp>
        <p:sp>
          <p:nvSpPr>
            <p:cNvPr id="14" name="Freeform 215"/>
            <p:cNvSpPr>
              <a:spLocks/>
            </p:cNvSpPr>
            <p:nvPr/>
          </p:nvSpPr>
          <p:spPr bwMode="auto">
            <a:xfrm>
              <a:off x="7687665" y="2156920"/>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1070B4"/>
            </a:solidFill>
            <a:ln w="6350" cap="rnd">
              <a:solidFill>
                <a:schemeClr val="bg1"/>
              </a:solidFill>
              <a:round/>
              <a:headEnd/>
              <a:tailEnd/>
            </a:ln>
          </p:spPr>
          <p:txBody>
            <a:bodyPr/>
            <a:lstStyle/>
            <a:p>
              <a:endParaRPr lang="en-US"/>
            </a:p>
          </p:txBody>
        </p:sp>
        <p:sp>
          <p:nvSpPr>
            <p:cNvPr id="15" name="Freeform 216"/>
            <p:cNvSpPr>
              <a:spLocks/>
            </p:cNvSpPr>
            <p:nvPr/>
          </p:nvSpPr>
          <p:spPr bwMode="auto">
            <a:xfrm>
              <a:off x="7454303" y="2872883"/>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1070B4"/>
            </a:solidFill>
            <a:ln w="6350" cap="rnd">
              <a:solidFill>
                <a:schemeClr val="bg1"/>
              </a:solidFill>
              <a:round/>
              <a:headEnd/>
              <a:tailEnd/>
            </a:ln>
          </p:spPr>
          <p:txBody>
            <a:bodyPr/>
            <a:lstStyle/>
            <a:p>
              <a:endParaRPr lang="en-US"/>
            </a:p>
          </p:txBody>
        </p:sp>
        <p:sp>
          <p:nvSpPr>
            <p:cNvPr id="16" name="Freeform 217"/>
            <p:cNvSpPr>
              <a:spLocks/>
            </p:cNvSpPr>
            <p:nvPr/>
          </p:nvSpPr>
          <p:spPr bwMode="auto">
            <a:xfrm>
              <a:off x="6838353" y="2266458"/>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pattFill prst="wdUpDiag">
              <a:fgClr>
                <a:srgbClr val="1070B4"/>
              </a:fgClr>
              <a:bgClr>
                <a:srgbClr val="55B1F1"/>
              </a:bgClr>
            </a:pattFill>
            <a:ln w="6350" cap="rnd">
              <a:solidFill>
                <a:schemeClr val="bg1"/>
              </a:solidFill>
              <a:round/>
              <a:headEnd/>
              <a:tailEnd/>
            </a:ln>
          </p:spPr>
          <p:txBody>
            <a:bodyPr/>
            <a:lstStyle/>
            <a:p>
              <a:endParaRPr lang="en-US"/>
            </a:p>
          </p:txBody>
        </p:sp>
        <p:sp>
          <p:nvSpPr>
            <p:cNvPr id="17" name="Freeform 218"/>
            <p:cNvSpPr>
              <a:spLocks/>
            </p:cNvSpPr>
            <p:nvPr/>
          </p:nvSpPr>
          <p:spPr bwMode="auto">
            <a:xfrm>
              <a:off x="7830540" y="2674445"/>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rgbClr val="1070B4"/>
            </a:solidFill>
            <a:ln w="6350" cap="rnd">
              <a:solidFill>
                <a:schemeClr val="bg1"/>
              </a:solidFill>
              <a:round/>
              <a:headEnd/>
              <a:tailEnd/>
            </a:ln>
          </p:spPr>
          <p:txBody>
            <a:bodyPr/>
            <a:lstStyle/>
            <a:p>
              <a:endParaRPr lang="en-US"/>
            </a:p>
          </p:txBody>
        </p:sp>
        <p:sp>
          <p:nvSpPr>
            <p:cNvPr id="18" name="Freeform 219"/>
            <p:cNvSpPr>
              <a:spLocks/>
            </p:cNvSpPr>
            <p:nvPr/>
          </p:nvSpPr>
          <p:spPr bwMode="auto">
            <a:xfrm>
              <a:off x="7514628" y="2217245"/>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rgbClr val="55B1F1"/>
            </a:solidFill>
            <a:ln w="6350" cap="rnd">
              <a:solidFill>
                <a:schemeClr val="bg1"/>
              </a:solidFill>
              <a:round/>
              <a:headEnd/>
              <a:tailEnd/>
            </a:ln>
          </p:spPr>
          <p:txBody>
            <a:bodyPr/>
            <a:lstStyle/>
            <a:p>
              <a:endParaRPr lang="en-US"/>
            </a:p>
          </p:txBody>
        </p:sp>
        <p:sp>
          <p:nvSpPr>
            <p:cNvPr id="19" name="Freeform 221"/>
            <p:cNvSpPr>
              <a:spLocks/>
            </p:cNvSpPr>
            <p:nvPr/>
          </p:nvSpPr>
          <p:spPr bwMode="auto">
            <a:xfrm>
              <a:off x="6487515" y="3258645"/>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rgbClr val="1070B4"/>
            </a:solidFill>
            <a:ln w="6350" cap="rnd">
              <a:solidFill>
                <a:schemeClr val="bg1"/>
              </a:solidFill>
              <a:round/>
              <a:headEnd/>
              <a:tailEnd/>
            </a:ln>
          </p:spPr>
          <p:txBody>
            <a:bodyPr/>
            <a:lstStyle/>
            <a:p>
              <a:endParaRPr lang="en-US"/>
            </a:p>
          </p:txBody>
        </p:sp>
        <p:sp>
          <p:nvSpPr>
            <p:cNvPr id="20" name="Freeform 222"/>
            <p:cNvSpPr>
              <a:spLocks/>
            </p:cNvSpPr>
            <p:nvPr/>
          </p:nvSpPr>
          <p:spPr bwMode="auto">
            <a:xfrm>
              <a:off x="7486053" y="3409458"/>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427E93"/>
            </a:solidFill>
            <a:ln w="6350" cap="rnd">
              <a:solidFill>
                <a:schemeClr val="bg1"/>
              </a:solidFill>
              <a:round/>
              <a:headEnd/>
              <a:tailEnd/>
            </a:ln>
          </p:spPr>
          <p:txBody>
            <a:bodyPr/>
            <a:lstStyle/>
            <a:p>
              <a:endParaRPr lang="en-US"/>
            </a:p>
          </p:txBody>
        </p:sp>
        <p:sp>
          <p:nvSpPr>
            <p:cNvPr id="21" name="Freeform 223"/>
            <p:cNvSpPr>
              <a:spLocks/>
            </p:cNvSpPr>
            <p:nvPr/>
          </p:nvSpPr>
          <p:spPr bwMode="auto">
            <a:xfrm>
              <a:off x="6587528" y="3125295"/>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pattFill prst="wdUpDiag">
              <a:fgClr>
                <a:srgbClr val="AAD8F8"/>
              </a:fgClr>
              <a:bgClr>
                <a:srgbClr val="55B1F1"/>
              </a:bgClr>
            </a:pattFill>
            <a:ln w="6350" cap="rnd">
              <a:solidFill>
                <a:schemeClr val="bg1"/>
              </a:solidFill>
              <a:round/>
              <a:headEnd/>
              <a:tailEnd/>
            </a:ln>
          </p:spPr>
          <p:txBody>
            <a:bodyPr/>
            <a:lstStyle/>
            <a:p>
              <a:endParaRPr lang="en-US"/>
            </a:p>
          </p:txBody>
        </p:sp>
        <p:sp>
          <p:nvSpPr>
            <p:cNvPr id="22" name="Freeform 224"/>
            <p:cNvSpPr>
              <a:spLocks/>
            </p:cNvSpPr>
            <p:nvPr/>
          </p:nvSpPr>
          <p:spPr bwMode="auto">
            <a:xfrm>
              <a:off x="2402878" y="2933208"/>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AAD8F8"/>
            </a:solidFill>
            <a:ln w="6350" cap="rnd">
              <a:solidFill>
                <a:schemeClr val="bg1"/>
              </a:solidFill>
              <a:round/>
              <a:headEnd/>
              <a:tailEnd/>
            </a:ln>
          </p:spPr>
          <p:txBody>
            <a:bodyPr/>
            <a:lstStyle/>
            <a:p>
              <a:endParaRPr lang="en-US"/>
            </a:p>
          </p:txBody>
        </p:sp>
        <p:sp>
          <p:nvSpPr>
            <p:cNvPr id="23" name="Freeform 225"/>
            <p:cNvSpPr>
              <a:spLocks/>
            </p:cNvSpPr>
            <p:nvPr/>
          </p:nvSpPr>
          <p:spPr bwMode="auto">
            <a:xfrm>
              <a:off x="1478953" y="1658445"/>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rgbClr val="1070B4"/>
            </a:solidFill>
            <a:ln w="6350" cap="rnd">
              <a:noFill/>
              <a:round/>
              <a:headEnd/>
              <a:tailEnd/>
            </a:ln>
          </p:spPr>
          <p:txBody>
            <a:bodyPr/>
            <a:lstStyle/>
            <a:p>
              <a:endParaRPr lang="en-US"/>
            </a:p>
          </p:txBody>
        </p:sp>
        <p:sp>
          <p:nvSpPr>
            <p:cNvPr id="24" name="Freeform 226"/>
            <p:cNvSpPr>
              <a:spLocks/>
            </p:cNvSpPr>
            <p:nvPr/>
          </p:nvSpPr>
          <p:spPr bwMode="auto">
            <a:xfrm>
              <a:off x="1685328" y="1696545"/>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25" name="Freeform 227"/>
            <p:cNvSpPr>
              <a:spLocks/>
            </p:cNvSpPr>
            <p:nvPr/>
          </p:nvSpPr>
          <p:spPr bwMode="auto">
            <a:xfrm>
              <a:off x="2890240" y="2514108"/>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rgbClr val="1070B4"/>
            </a:solidFill>
            <a:ln w="6350" cap="rnd">
              <a:solidFill>
                <a:schemeClr val="bg1"/>
              </a:solidFill>
              <a:round/>
              <a:headEnd/>
              <a:tailEnd/>
            </a:ln>
          </p:spPr>
          <p:txBody>
            <a:bodyPr/>
            <a:lstStyle/>
            <a:p>
              <a:endParaRPr lang="en-US"/>
            </a:p>
          </p:txBody>
        </p:sp>
        <p:sp>
          <p:nvSpPr>
            <p:cNvPr id="26" name="Freeform 228"/>
            <p:cNvSpPr>
              <a:spLocks/>
            </p:cNvSpPr>
            <p:nvPr/>
          </p:nvSpPr>
          <p:spPr bwMode="auto">
            <a:xfrm>
              <a:off x="5168303" y="2268840"/>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rgbClr val="1070B4"/>
            </a:solidFill>
            <a:ln w="6350" cap="rnd">
              <a:solidFill>
                <a:schemeClr val="bg1"/>
              </a:solidFill>
              <a:round/>
              <a:headEnd/>
              <a:tailEnd/>
            </a:ln>
          </p:spPr>
          <p:txBody>
            <a:bodyPr/>
            <a:lstStyle/>
            <a:p>
              <a:endParaRPr lang="en-US"/>
            </a:p>
          </p:txBody>
        </p:sp>
        <p:sp>
          <p:nvSpPr>
            <p:cNvPr id="27" name="Freeform 229"/>
            <p:cNvSpPr>
              <a:spLocks/>
            </p:cNvSpPr>
            <p:nvPr/>
          </p:nvSpPr>
          <p:spPr bwMode="auto">
            <a:xfrm>
              <a:off x="5393728" y="2947495"/>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55B1F1"/>
            </a:solidFill>
            <a:ln w="6350" cap="rnd">
              <a:solidFill>
                <a:schemeClr val="bg1"/>
              </a:solidFill>
              <a:round/>
              <a:headEnd/>
              <a:tailEnd/>
            </a:ln>
          </p:spPr>
          <p:txBody>
            <a:bodyPr/>
            <a:lstStyle/>
            <a:p>
              <a:endParaRPr lang="en-US"/>
            </a:p>
          </p:txBody>
        </p:sp>
        <p:sp>
          <p:nvSpPr>
            <p:cNvPr id="28" name="Freeform 230"/>
            <p:cNvSpPr>
              <a:spLocks/>
            </p:cNvSpPr>
            <p:nvPr/>
          </p:nvSpPr>
          <p:spPr bwMode="auto">
            <a:xfrm>
              <a:off x="4726979" y="2823671"/>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rgbClr val="1070B4"/>
            </a:solidFill>
            <a:ln w="6350" cap="rnd">
              <a:solidFill>
                <a:schemeClr val="bg1"/>
              </a:solidFill>
              <a:round/>
              <a:headEnd/>
              <a:tailEnd/>
            </a:ln>
          </p:spPr>
          <p:txBody>
            <a:bodyPr/>
            <a:lstStyle/>
            <a:p>
              <a:endParaRPr lang="en-US"/>
            </a:p>
          </p:txBody>
        </p:sp>
        <p:sp>
          <p:nvSpPr>
            <p:cNvPr id="29" name="Freeform 231"/>
            <p:cNvSpPr>
              <a:spLocks/>
            </p:cNvSpPr>
            <p:nvPr/>
          </p:nvSpPr>
          <p:spPr bwMode="auto">
            <a:xfrm>
              <a:off x="4003078" y="3401178"/>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rgbClr val="1070B4"/>
            </a:solidFill>
            <a:ln w="6350" cap="rnd">
              <a:solidFill>
                <a:schemeClr val="bg1"/>
              </a:solidFill>
              <a:round/>
              <a:headEnd/>
              <a:tailEnd/>
            </a:ln>
          </p:spPr>
          <p:txBody>
            <a:bodyPr/>
            <a:lstStyle/>
            <a:p>
              <a:endParaRPr lang="en-US"/>
            </a:p>
          </p:txBody>
        </p:sp>
        <p:sp>
          <p:nvSpPr>
            <p:cNvPr id="30" name="Freeform 233"/>
            <p:cNvSpPr>
              <a:spLocks/>
            </p:cNvSpPr>
            <p:nvPr/>
          </p:nvSpPr>
          <p:spPr bwMode="auto">
            <a:xfrm>
              <a:off x="4842072" y="3288142"/>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rgbClr val="1070B4"/>
            </a:solidFill>
            <a:ln w="6350" cap="rnd">
              <a:solidFill>
                <a:schemeClr val="bg1"/>
              </a:solidFill>
              <a:round/>
              <a:headEnd/>
              <a:tailEnd/>
            </a:ln>
          </p:spPr>
          <p:txBody>
            <a:bodyPr/>
            <a:lstStyle/>
            <a:p>
              <a:endParaRPr lang="en-US"/>
            </a:p>
          </p:txBody>
        </p:sp>
        <p:sp>
          <p:nvSpPr>
            <p:cNvPr id="31" name="Freeform 232"/>
            <p:cNvSpPr>
              <a:spLocks/>
            </p:cNvSpPr>
            <p:nvPr/>
          </p:nvSpPr>
          <p:spPr bwMode="auto">
            <a:xfrm>
              <a:off x="4644428" y="1912445"/>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rgbClr val="1070B4"/>
            </a:solidFill>
            <a:ln w="6350" cap="rnd">
              <a:solidFill>
                <a:schemeClr val="bg1"/>
              </a:solidFill>
              <a:round/>
              <a:headEnd/>
              <a:tailEnd/>
            </a:ln>
          </p:spPr>
          <p:txBody>
            <a:bodyPr/>
            <a:lstStyle/>
            <a:p>
              <a:endParaRPr lang="en-US"/>
            </a:p>
          </p:txBody>
        </p:sp>
        <p:sp>
          <p:nvSpPr>
            <p:cNvPr id="32" name="Freeform 234"/>
            <p:cNvSpPr>
              <a:spLocks/>
            </p:cNvSpPr>
            <p:nvPr/>
          </p:nvSpPr>
          <p:spPr bwMode="auto">
            <a:xfrm>
              <a:off x="3830040" y="1956895"/>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rgbClr val="1070B4"/>
            </a:solidFill>
            <a:ln w="6350" cap="rnd">
              <a:solidFill>
                <a:schemeClr val="bg1"/>
              </a:solidFill>
              <a:round/>
              <a:headEnd/>
              <a:tailEnd/>
            </a:ln>
          </p:spPr>
          <p:txBody>
            <a:bodyPr/>
            <a:lstStyle/>
            <a:p>
              <a:endParaRPr lang="en-US"/>
            </a:p>
          </p:txBody>
        </p:sp>
        <p:sp>
          <p:nvSpPr>
            <p:cNvPr id="33" name="Freeform 235" descr="25%"/>
            <p:cNvSpPr>
              <a:spLocks/>
            </p:cNvSpPr>
            <p:nvPr/>
          </p:nvSpPr>
          <p:spPr bwMode="auto">
            <a:xfrm>
              <a:off x="3782415" y="2901458"/>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rgbClr val="1070B4"/>
            </a:solidFill>
            <a:ln w="6350" cap="rnd">
              <a:solidFill>
                <a:schemeClr val="bg1"/>
              </a:solidFill>
              <a:round/>
              <a:headEnd/>
              <a:tailEnd/>
            </a:ln>
          </p:spPr>
          <p:txBody>
            <a:bodyPr/>
            <a:lstStyle/>
            <a:p>
              <a:endParaRPr lang="en-US"/>
            </a:p>
          </p:txBody>
        </p:sp>
        <p:sp>
          <p:nvSpPr>
            <p:cNvPr id="34" name="Freeform 238"/>
            <p:cNvSpPr>
              <a:spLocks/>
            </p:cNvSpPr>
            <p:nvPr/>
          </p:nvSpPr>
          <p:spPr bwMode="auto">
            <a:xfrm>
              <a:off x="5011140" y="3930158"/>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rgbClr val="AAD8F8"/>
            </a:solidFill>
            <a:ln w="6350" cap="rnd">
              <a:solidFill>
                <a:schemeClr val="bg1"/>
              </a:solidFill>
              <a:round/>
              <a:headEnd/>
              <a:tailEnd/>
            </a:ln>
          </p:spPr>
          <p:txBody>
            <a:bodyPr/>
            <a:lstStyle/>
            <a:p>
              <a:pPr>
                <a:defRPr/>
              </a:pPr>
              <a:endParaRPr lang="en-US"/>
            </a:p>
          </p:txBody>
        </p:sp>
        <p:sp>
          <p:nvSpPr>
            <p:cNvPr id="35" name="Freeform 239"/>
            <p:cNvSpPr>
              <a:spLocks/>
            </p:cNvSpPr>
            <p:nvPr/>
          </p:nvSpPr>
          <p:spPr bwMode="auto">
            <a:xfrm>
              <a:off x="3874490" y="3879357"/>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rgbClr val="1070B4"/>
            </a:solidFill>
            <a:ln w="6350" cap="rnd">
              <a:solidFill>
                <a:schemeClr val="bg1"/>
              </a:solidFill>
              <a:round/>
              <a:headEnd/>
              <a:tailEnd/>
            </a:ln>
          </p:spPr>
          <p:txBody>
            <a:bodyPr/>
            <a:lstStyle/>
            <a:p>
              <a:endParaRPr lang="en-US"/>
            </a:p>
          </p:txBody>
        </p:sp>
        <p:sp>
          <p:nvSpPr>
            <p:cNvPr id="36" name="Freeform 236"/>
            <p:cNvSpPr>
              <a:spLocks/>
            </p:cNvSpPr>
            <p:nvPr/>
          </p:nvSpPr>
          <p:spPr bwMode="auto">
            <a:xfrm>
              <a:off x="3803053" y="2436320"/>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bg1"/>
              </a:solidFill>
              <a:round/>
              <a:headEnd/>
              <a:tailEnd/>
            </a:ln>
          </p:spPr>
          <p:txBody>
            <a:bodyPr/>
            <a:lstStyle/>
            <a:p>
              <a:endParaRPr lang="en-US"/>
            </a:p>
          </p:txBody>
        </p:sp>
        <p:sp>
          <p:nvSpPr>
            <p:cNvPr id="37" name="Freeform 240" descr="70%"/>
            <p:cNvSpPr>
              <a:spLocks/>
            </p:cNvSpPr>
            <p:nvPr/>
          </p:nvSpPr>
          <p:spPr bwMode="auto">
            <a:xfrm>
              <a:off x="3312515" y="3957145"/>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rgbClr val="1070B4"/>
            </a:solidFill>
            <a:ln w="6350" cap="rnd">
              <a:solidFill>
                <a:schemeClr val="bg1"/>
              </a:solidFill>
              <a:round/>
              <a:headEnd/>
              <a:tailEnd/>
            </a:ln>
          </p:spPr>
          <p:txBody>
            <a:bodyPr/>
            <a:lstStyle/>
            <a:p>
              <a:endParaRPr lang="en-US"/>
            </a:p>
          </p:txBody>
        </p:sp>
        <p:sp>
          <p:nvSpPr>
            <p:cNvPr id="38" name="Freeform 241"/>
            <p:cNvSpPr>
              <a:spLocks/>
            </p:cNvSpPr>
            <p:nvPr/>
          </p:nvSpPr>
          <p:spPr bwMode="auto">
            <a:xfrm>
              <a:off x="2167928" y="3730133"/>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2B9EED">
                <a:alpha val="80000"/>
              </a:srgbClr>
            </a:solidFill>
            <a:ln w="6350" cap="rnd">
              <a:solidFill>
                <a:schemeClr val="bg1"/>
              </a:solidFill>
              <a:round/>
              <a:headEnd/>
              <a:tailEnd/>
            </a:ln>
          </p:spPr>
          <p:txBody>
            <a:bodyPr/>
            <a:lstStyle/>
            <a:p>
              <a:pPr>
                <a:defRPr/>
              </a:pPr>
              <a:endParaRPr lang="en-US"/>
            </a:p>
          </p:txBody>
        </p:sp>
        <p:grpSp>
          <p:nvGrpSpPr>
            <p:cNvPr id="39" name="Group 242"/>
            <p:cNvGrpSpPr>
              <a:grpSpLocks/>
            </p:cNvGrpSpPr>
            <p:nvPr/>
          </p:nvGrpSpPr>
          <p:grpSpPr bwMode="auto">
            <a:xfrm>
              <a:off x="1182090" y="2685558"/>
              <a:ext cx="1133475" cy="1711325"/>
              <a:chOff x="514" y="1479"/>
              <a:chExt cx="717" cy="1163"/>
            </a:xfrm>
            <a:solidFill>
              <a:srgbClr val="427E93"/>
            </a:solidFill>
          </p:grpSpPr>
          <p:sp>
            <p:nvSpPr>
              <p:cNvPr id="40"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solidFill>
                <a:srgbClr val="AAD8F8"/>
              </a:solidFill>
              <a:ln w="6350" cap="rnd">
                <a:solidFill>
                  <a:schemeClr val="bg1"/>
                </a:solidFill>
                <a:round/>
                <a:headEnd/>
                <a:tailEnd/>
              </a:ln>
            </p:spPr>
            <p:txBody>
              <a:bodyPr/>
              <a:lstStyle/>
              <a:p>
                <a:pPr>
                  <a:defRPr/>
                </a:pPr>
                <a:endParaRPr lang="en-US"/>
              </a:p>
            </p:txBody>
          </p:sp>
          <p:sp>
            <p:nvSpPr>
              <p:cNvPr id="41"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bg1"/>
                </a:solidFill>
                <a:round/>
                <a:headEnd/>
                <a:tailEnd/>
              </a:ln>
            </p:spPr>
            <p:txBody>
              <a:bodyPr/>
              <a:lstStyle/>
              <a:p>
                <a:pPr>
                  <a:defRPr/>
                </a:pPr>
                <a:endParaRPr lang="en-US"/>
              </a:p>
            </p:txBody>
          </p:sp>
          <p:sp>
            <p:nvSpPr>
              <p:cNvPr id="42"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bg1"/>
                </a:solidFill>
                <a:round/>
                <a:headEnd/>
                <a:tailEnd/>
              </a:ln>
            </p:spPr>
            <p:txBody>
              <a:bodyPr/>
              <a:lstStyle/>
              <a:p>
                <a:pPr>
                  <a:defRPr/>
                </a:pPr>
                <a:endParaRPr lang="en-US"/>
              </a:p>
            </p:txBody>
          </p:sp>
          <p:sp>
            <p:nvSpPr>
              <p:cNvPr id="43"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bg1"/>
                </a:solidFill>
                <a:round/>
                <a:headEnd/>
                <a:tailEnd/>
              </a:ln>
            </p:spPr>
            <p:txBody>
              <a:bodyPr/>
              <a:lstStyle/>
              <a:p>
                <a:pPr>
                  <a:defRPr/>
                </a:pPr>
                <a:endParaRPr lang="en-US"/>
              </a:p>
            </p:txBody>
          </p:sp>
          <p:sp>
            <p:nvSpPr>
              <p:cNvPr id="44"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bg1"/>
                </a:solidFill>
                <a:round/>
                <a:headEnd/>
                <a:tailEnd/>
              </a:ln>
            </p:spPr>
            <p:txBody>
              <a:bodyPr/>
              <a:lstStyle/>
              <a:p>
                <a:pPr>
                  <a:defRPr/>
                </a:pPr>
                <a:endParaRPr lang="en-US"/>
              </a:p>
            </p:txBody>
          </p:sp>
        </p:grpSp>
        <p:sp>
          <p:nvSpPr>
            <p:cNvPr id="45" name="Freeform 248"/>
            <p:cNvSpPr>
              <a:spLocks/>
            </p:cNvSpPr>
            <p:nvPr/>
          </p:nvSpPr>
          <p:spPr bwMode="auto">
            <a:xfrm>
              <a:off x="3069628" y="3172920"/>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1070B4"/>
            </a:solidFill>
            <a:ln w="6350" cap="rnd">
              <a:solidFill>
                <a:schemeClr val="bg1"/>
              </a:solidFill>
              <a:round/>
              <a:headEnd/>
              <a:tailEnd/>
            </a:ln>
          </p:spPr>
          <p:txBody>
            <a:bodyPr/>
            <a:lstStyle/>
            <a:p>
              <a:endParaRPr lang="en-US"/>
            </a:p>
          </p:txBody>
        </p:sp>
        <p:sp>
          <p:nvSpPr>
            <p:cNvPr id="46" name="Freeform 249" descr="70%"/>
            <p:cNvSpPr>
              <a:spLocks/>
            </p:cNvSpPr>
            <p:nvPr/>
          </p:nvSpPr>
          <p:spPr bwMode="auto">
            <a:xfrm>
              <a:off x="2166340" y="1787827"/>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pattFill prst="wdUpDiag">
              <a:fgClr>
                <a:srgbClr val="1070B4"/>
              </a:fgClr>
              <a:bgClr>
                <a:srgbClr val="AAD8F8"/>
              </a:bgClr>
            </a:pattFill>
            <a:ln w="6350" cap="rnd">
              <a:solidFill>
                <a:schemeClr val="bg1"/>
              </a:solidFill>
              <a:round/>
              <a:headEnd/>
              <a:tailEnd/>
            </a:ln>
          </p:spPr>
          <p:txBody>
            <a:bodyPr/>
            <a:lstStyle/>
            <a:p>
              <a:endParaRPr lang="en-US"/>
            </a:p>
          </p:txBody>
        </p:sp>
        <p:sp>
          <p:nvSpPr>
            <p:cNvPr id="47" name="Freeform 250"/>
            <p:cNvSpPr>
              <a:spLocks/>
            </p:cNvSpPr>
            <p:nvPr/>
          </p:nvSpPr>
          <p:spPr bwMode="auto">
            <a:xfrm>
              <a:off x="2467965" y="1807670"/>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rgbClr val="1070B4"/>
            </a:solidFill>
            <a:ln w="6350" cap="rnd">
              <a:solidFill>
                <a:schemeClr val="bg1"/>
              </a:solidFill>
              <a:round/>
              <a:headEnd/>
              <a:tailEnd/>
            </a:ln>
          </p:spPr>
          <p:txBody>
            <a:bodyPr/>
            <a:lstStyle/>
            <a:p>
              <a:endParaRPr lang="en-US"/>
            </a:p>
          </p:txBody>
        </p:sp>
        <p:sp>
          <p:nvSpPr>
            <p:cNvPr id="48" name="Freeform 251"/>
            <p:cNvSpPr>
              <a:spLocks/>
            </p:cNvSpPr>
            <p:nvPr/>
          </p:nvSpPr>
          <p:spPr bwMode="auto">
            <a:xfrm>
              <a:off x="2961678" y="3815858"/>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1070B4"/>
            </a:solidFill>
            <a:ln w="6350" cap="rnd">
              <a:solidFill>
                <a:schemeClr val="bg1"/>
              </a:solidFill>
              <a:round/>
              <a:headEnd/>
              <a:tailEnd/>
            </a:ln>
          </p:spPr>
          <p:txBody>
            <a:bodyPr/>
            <a:lstStyle/>
            <a:p>
              <a:endParaRPr lang="en-US"/>
            </a:p>
          </p:txBody>
        </p:sp>
        <p:sp>
          <p:nvSpPr>
            <p:cNvPr id="49" name="Freeform 252"/>
            <p:cNvSpPr>
              <a:spLocks/>
            </p:cNvSpPr>
            <p:nvPr/>
          </p:nvSpPr>
          <p:spPr bwMode="auto">
            <a:xfrm>
              <a:off x="1685328" y="2806208"/>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pattFill prst="wdUpDiag">
              <a:fgClr>
                <a:srgbClr val="1070B4"/>
              </a:fgClr>
              <a:bgClr>
                <a:srgbClr val="55B1F1"/>
              </a:bgClr>
            </a:pattFill>
            <a:ln w="6350" cap="rnd">
              <a:solidFill>
                <a:schemeClr val="bg1"/>
              </a:solidFill>
              <a:round/>
              <a:headEnd/>
              <a:tailEnd/>
            </a:ln>
          </p:spPr>
          <p:txBody>
            <a:bodyPr/>
            <a:lstStyle/>
            <a:p>
              <a:endParaRPr lang="en-US"/>
            </a:p>
          </p:txBody>
        </p:sp>
        <p:sp>
          <p:nvSpPr>
            <p:cNvPr id="50" name="Freeform 253"/>
            <p:cNvSpPr>
              <a:spLocks/>
            </p:cNvSpPr>
            <p:nvPr/>
          </p:nvSpPr>
          <p:spPr bwMode="auto">
            <a:xfrm>
              <a:off x="1269403" y="2045795"/>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pattFill prst="wdUpDiag">
              <a:fgClr>
                <a:srgbClr val="1070B4"/>
              </a:fgClr>
              <a:bgClr>
                <a:srgbClr val="AAD8F8"/>
              </a:bgClr>
            </a:pattFill>
            <a:ln w="6350" cap="rnd">
              <a:solidFill>
                <a:schemeClr val="bg1"/>
              </a:solidFill>
              <a:round/>
              <a:headEnd/>
              <a:tailEnd/>
            </a:ln>
          </p:spPr>
          <p:txBody>
            <a:bodyPr/>
            <a:lstStyle/>
            <a:p>
              <a:endParaRPr lang="en-US"/>
            </a:p>
          </p:txBody>
        </p:sp>
        <p:sp>
          <p:nvSpPr>
            <p:cNvPr id="51" name="Freeform 254"/>
            <p:cNvSpPr>
              <a:spLocks/>
            </p:cNvSpPr>
            <p:nvPr/>
          </p:nvSpPr>
          <p:spPr bwMode="auto">
            <a:xfrm>
              <a:off x="5873153" y="3025745"/>
              <a:ext cx="419100" cy="676275"/>
            </a:xfrm>
            <a:custGeom>
              <a:avLst/>
              <a:gdLst>
                <a:gd name="T0" fmla="*/ 2147483647 w 264"/>
                <a:gd name="T1" fmla="*/ 2147483647 h 461"/>
                <a:gd name="T2" fmla="*/ 2147483647 w 264"/>
                <a:gd name="T3" fmla="*/ 2147483647 h 461"/>
                <a:gd name="T4" fmla="*/ 2147483647 w 264"/>
                <a:gd name="T5" fmla="*/ 2147483647 h 461"/>
                <a:gd name="T6" fmla="*/ 2147483647 w 264"/>
                <a:gd name="T7" fmla="*/ 2147483647 h 461"/>
                <a:gd name="T8" fmla="*/ 2147483647 w 264"/>
                <a:gd name="T9" fmla="*/ 2147483647 h 461"/>
                <a:gd name="T10" fmla="*/ 2147483647 w 264"/>
                <a:gd name="T11" fmla="*/ 2147483647 h 461"/>
                <a:gd name="T12" fmla="*/ 2147483647 w 264"/>
                <a:gd name="T13" fmla="*/ 2147483647 h 461"/>
                <a:gd name="T14" fmla="*/ 2147483647 w 264"/>
                <a:gd name="T15" fmla="*/ 2147483647 h 461"/>
                <a:gd name="T16" fmla="*/ 2147483647 w 264"/>
                <a:gd name="T17" fmla="*/ 2147483647 h 461"/>
                <a:gd name="T18" fmla="*/ 2147483647 w 264"/>
                <a:gd name="T19" fmla="*/ 2147483647 h 461"/>
                <a:gd name="T20" fmla="*/ 2147483647 w 264"/>
                <a:gd name="T21" fmla="*/ 2147483647 h 461"/>
                <a:gd name="T22" fmla="*/ 2147483647 w 264"/>
                <a:gd name="T23" fmla="*/ 2147483647 h 461"/>
                <a:gd name="T24" fmla="*/ 2147483647 w 264"/>
                <a:gd name="T25" fmla="*/ 2147483647 h 461"/>
                <a:gd name="T26" fmla="*/ 2147483647 w 264"/>
                <a:gd name="T27" fmla="*/ 2147483647 h 461"/>
                <a:gd name="T28" fmla="*/ 2147483647 w 264"/>
                <a:gd name="T29" fmla="*/ 2147483647 h 461"/>
                <a:gd name="T30" fmla="*/ 2147483647 w 264"/>
                <a:gd name="T31" fmla="*/ 2147483647 h 461"/>
                <a:gd name="T32" fmla="*/ 2147483647 w 264"/>
                <a:gd name="T33" fmla="*/ 2147483647 h 461"/>
                <a:gd name="T34" fmla="*/ 2147483647 w 264"/>
                <a:gd name="T35" fmla="*/ 2147483647 h 461"/>
                <a:gd name="T36" fmla="*/ 2147483647 w 264"/>
                <a:gd name="T37" fmla="*/ 2147483647 h 461"/>
                <a:gd name="T38" fmla="*/ 2147483647 w 264"/>
                <a:gd name="T39" fmla="*/ 2147483647 h 461"/>
                <a:gd name="T40" fmla="*/ 2147483647 w 264"/>
                <a:gd name="T41" fmla="*/ 2147483647 h 461"/>
                <a:gd name="T42" fmla="*/ 2147483647 w 264"/>
                <a:gd name="T43" fmla="*/ 2147483647 h 461"/>
                <a:gd name="T44" fmla="*/ 2147483647 w 264"/>
                <a:gd name="T45" fmla="*/ 2147483647 h 461"/>
                <a:gd name="T46" fmla="*/ 2147483647 w 264"/>
                <a:gd name="T47" fmla="*/ 2147483647 h 461"/>
                <a:gd name="T48" fmla="*/ 2147483647 w 264"/>
                <a:gd name="T49" fmla="*/ 2147483647 h 461"/>
                <a:gd name="T50" fmla="*/ 2147483647 w 264"/>
                <a:gd name="T51" fmla="*/ 2147483647 h 461"/>
                <a:gd name="T52" fmla="*/ 2147483647 w 264"/>
                <a:gd name="T53" fmla="*/ 2147483647 h 461"/>
                <a:gd name="T54" fmla="*/ 2147483647 w 264"/>
                <a:gd name="T55" fmla="*/ 2147483647 h 461"/>
                <a:gd name="T56" fmla="*/ 2147483647 w 264"/>
                <a:gd name="T57" fmla="*/ 2147483647 h 461"/>
                <a:gd name="T58" fmla="*/ 2147483647 w 264"/>
                <a:gd name="T59" fmla="*/ 2147483647 h 461"/>
                <a:gd name="T60" fmla="*/ 2147483647 w 264"/>
                <a:gd name="T61" fmla="*/ 2147483647 h 461"/>
                <a:gd name="T62" fmla="*/ 2147483647 w 264"/>
                <a:gd name="T63" fmla="*/ 2147483647 h 461"/>
                <a:gd name="T64" fmla="*/ 2147483647 w 264"/>
                <a:gd name="T65" fmla="*/ 2147483647 h 461"/>
                <a:gd name="T66" fmla="*/ 2147483647 w 264"/>
                <a:gd name="T67" fmla="*/ 2147483647 h 461"/>
                <a:gd name="T68" fmla="*/ 2147483647 w 264"/>
                <a:gd name="T69" fmla="*/ 2147483647 h 461"/>
                <a:gd name="T70" fmla="*/ 2147483647 w 264"/>
                <a:gd name="T71" fmla="*/ 2147483647 h 461"/>
                <a:gd name="T72" fmla="*/ 2147483647 w 264"/>
                <a:gd name="T73" fmla="*/ 2147483647 h 461"/>
                <a:gd name="T74" fmla="*/ 2147483647 w 264"/>
                <a:gd name="T75" fmla="*/ 2147483647 h 461"/>
                <a:gd name="T76" fmla="*/ 2147483647 w 264"/>
                <a:gd name="T77" fmla="*/ 2147483647 h 461"/>
                <a:gd name="T78" fmla="*/ 2147483647 w 264"/>
                <a:gd name="T79" fmla="*/ 2147483647 h 461"/>
                <a:gd name="T80" fmla="*/ 2147483647 w 264"/>
                <a:gd name="T81" fmla="*/ 2147483647 h 461"/>
                <a:gd name="T82" fmla="*/ 2147483647 w 264"/>
                <a:gd name="T83" fmla="*/ 2147483647 h 461"/>
                <a:gd name="T84" fmla="*/ 2147483647 w 264"/>
                <a:gd name="T85" fmla="*/ 2147483647 h 461"/>
                <a:gd name="T86" fmla="*/ 2147483647 w 264"/>
                <a:gd name="T87" fmla="*/ 2147483647 h 461"/>
                <a:gd name="T88" fmla="*/ 2147483647 w 264"/>
                <a:gd name="T89" fmla="*/ 2147483647 h 461"/>
                <a:gd name="T90" fmla="*/ 2147483647 w 264"/>
                <a:gd name="T91" fmla="*/ 2147483647 h 461"/>
                <a:gd name="T92" fmla="*/ 2147483647 w 264"/>
                <a:gd name="T93" fmla="*/ 2147483647 h 461"/>
                <a:gd name="T94" fmla="*/ 2147483647 w 264"/>
                <a:gd name="T95" fmla="*/ 2147483647 h 461"/>
                <a:gd name="T96" fmla="*/ 2147483647 w 264"/>
                <a:gd name="T97" fmla="*/ 2147483647 h 461"/>
                <a:gd name="T98" fmla="*/ 2147483647 w 264"/>
                <a:gd name="T99" fmla="*/ 2147483647 h 461"/>
                <a:gd name="T100" fmla="*/ 2147483647 w 264"/>
                <a:gd name="T101" fmla="*/ 2147483647 h 461"/>
                <a:gd name="T102" fmla="*/ 2147483647 w 264"/>
                <a:gd name="T103" fmla="*/ 2147483647 h 461"/>
                <a:gd name="T104" fmla="*/ 2147483647 w 264"/>
                <a:gd name="T105" fmla="*/ 2147483647 h 461"/>
                <a:gd name="T106" fmla="*/ 2147483647 w 264"/>
                <a:gd name="T107" fmla="*/ 2147483647 h 461"/>
                <a:gd name="T108" fmla="*/ 2147483647 w 264"/>
                <a:gd name="T109" fmla="*/ 2147483647 h 461"/>
                <a:gd name="T110" fmla="*/ 2147483647 w 264"/>
                <a:gd name="T111" fmla="*/ 2147483647 h 461"/>
                <a:gd name="T112" fmla="*/ 2147483647 w 264"/>
                <a:gd name="T113" fmla="*/ 2147483647 h 461"/>
                <a:gd name="T114" fmla="*/ 2147483647 w 264"/>
                <a:gd name="T115" fmla="*/ 2147483647 h 461"/>
                <a:gd name="T116" fmla="*/ 2147483647 w 264"/>
                <a:gd name="T117" fmla="*/ 2147483647 h 461"/>
                <a:gd name="T118" fmla="*/ 2147483647 w 264"/>
                <a:gd name="T119" fmla="*/ 2147483647 h 461"/>
                <a:gd name="T120" fmla="*/ 2147483647 w 264"/>
                <a:gd name="T121" fmla="*/ 2147483647 h 461"/>
                <a:gd name="T122" fmla="*/ 2147483647 w 264"/>
                <a:gd name="T123" fmla="*/ 2147483647 h 461"/>
                <a:gd name="T124" fmla="*/ 2147483647 w 264"/>
                <a:gd name="T125" fmla="*/ 2147483647 h 46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64"/>
                <a:gd name="T190" fmla="*/ 0 h 461"/>
                <a:gd name="T191" fmla="*/ 264 w 264"/>
                <a:gd name="T192" fmla="*/ 461 h 46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64" h="461">
                  <a:moveTo>
                    <a:pt x="238" y="128"/>
                  </a:moveTo>
                  <a:lnTo>
                    <a:pt x="238" y="135"/>
                  </a:lnTo>
                  <a:lnTo>
                    <a:pt x="239" y="145"/>
                  </a:lnTo>
                  <a:lnTo>
                    <a:pt x="239" y="152"/>
                  </a:lnTo>
                  <a:lnTo>
                    <a:pt x="240" y="156"/>
                  </a:lnTo>
                  <a:lnTo>
                    <a:pt x="242" y="163"/>
                  </a:lnTo>
                  <a:lnTo>
                    <a:pt x="242" y="177"/>
                  </a:lnTo>
                  <a:lnTo>
                    <a:pt x="245" y="189"/>
                  </a:lnTo>
                  <a:lnTo>
                    <a:pt x="245" y="199"/>
                  </a:lnTo>
                  <a:lnTo>
                    <a:pt x="246" y="205"/>
                  </a:lnTo>
                  <a:lnTo>
                    <a:pt x="246" y="209"/>
                  </a:lnTo>
                  <a:lnTo>
                    <a:pt x="247" y="220"/>
                  </a:lnTo>
                  <a:lnTo>
                    <a:pt x="249" y="232"/>
                  </a:lnTo>
                  <a:lnTo>
                    <a:pt x="249" y="234"/>
                  </a:lnTo>
                  <a:lnTo>
                    <a:pt x="250" y="238"/>
                  </a:lnTo>
                  <a:lnTo>
                    <a:pt x="250" y="242"/>
                  </a:lnTo>
                  <a:lnTo>
                    <a:pt x="251" y="245"/>
                  </a:lnTo>
                  <a:lnTo>
                    <a:pt x="251" y="249"/>
                  </a:lnTo>
                  <a:lnTo>
                    <a:pt x="254" y="266"/>
                  </a:lnTo>
                  <a:lnTo>
                    <a:pt x="256" y="279"/>
                  </a:lnTo>
                  <a:lnTo>
                    <a:pt x="256" y="285"/>
                  </a:lnTo>
                  <a:lnTo>
                    <a:pt x="256" y="286"/>
                  </a:lnTo>
                  <a:lnTo>
                    <a:pt x="251" y="292"/>
                  </a:lnTo>
                  <a:lnTo>
                    <a:pt x="253" y="296"/>
                  </a:lnTo>
                  <a:lnTo>
                    <a:pt x="256" y="299"/>
                  </a:lnTo>
                  <a:lnTo>
                    <a:pt x="254" y="307"/>
                  </a:lnTo>
                  <a:lnTo>
                    <a:pt x="254" y="310"/>
                  </a:lnTo>
                  <a:lnTo>
                    <a:pt x="263" y="311"/>
                  </a:lnTo>
                  <a:lnTo>
                    <a:pt x="261" y="313"/>
                  </a:lnTo>
                  <a:lnTo>
                    <a:pt x="256" y="321"/>
                  </a:lnTo>
                  <a:lnTo>
                    <a:pt x="246" y="325"/>
                  </a:lnTo>
                  <a:lnTo>
                    <a:pt x="245" y="326"/>
                  </a:lnTo>
                  <a:lnTo>
                    <a:pt x="242" y="328"/>
                  </a:lnTo>
                  <a:lnTo>
                    <a:pt x="236" y="333"/>
                  </a:lnTo>
                  <a:lnTo>
                    <a:pt x="229" y="336"/>
                  </a:lnTo>
                  <a:lnTo>
                    <a:pt x="225" y="332"/>
                  </a:lnTo>
                  <a:lnTo>
                    <a:pt x="218" y="332"/>
                  </a:lnTo>
                  <a:lnTo>
                    <a:pt x="215" y="333"/>
                  </a:lnTo>
                  <a:lnTo>
                    <a:pt x="211" y="346"/>
                  </a:lnTo>
                  <a:lnTo>
                    <a:pt x="213" y="350"/>
                  </a:lnTo>
                  <a:lnTo>
                    <a:pt x="213" y="356"/>
                  </a:lnTo>
                  <a:lnTo>
                    <a:pt x="209" y="363"/>
                  </a:lnTo>
                  <a:lnTo>
                    <a:pt x="199" y="371"/>
                  </a:lnTo>
                  <a:lnTo>
                    <a:pt x="199" y="375"/>
                  </a:lnTo>
                  <a:lnTo>
                    <a:pt x="191" y="387"/>
                  </a:lnTo>
                  <a:lnTo>
                    <a:pt x="189" y="386"/>
                  </a:lnTo>
                  <a:lnTo>
                    <a:pt x="186" y="386"/>
                  </a:lnTo>
                  <a:lnTo>
                    <a:pt x="184" y="390"/>
                  </a:lnTo>
                  <a:lnTo>
                    <a:pt x="179" y="399"/>
                  </a:lnTo>
                  <a:lnTo>
                    <a:pt x="179" y="404"/>
                  </a:lnTo>
                  <a:lnTo>
                    <a:pt x="178" y="418"/>
                  </a:lnTo>
                  <a:lnTo>
                    <a:pt x="173" y="419"/>
                  </a:lnTo>
                  <a:lnTo>
                    <a:pt x="152" y="417"/>
                  </a:lnTo>
                  <a:lnTo>
                    <a:pt x="149" y="408"/>
                  </a:lnTo>
                  <a:lnTo>
                    <a:pt x="143" y="403"/>
                  </a:lnTo>
                  <a:lnTo>
                    <a:pt x="139" y="401"/>
                  </a:lnTo>
                  <a:lnTo>
                    <a:pt x="139" y="408"/>
                  </a:lnTo>
                  <a:lnTo>
                    <a:pt x="132" y="410"/>
                  </a:lnTo>
                  <a:lnTo>
                    <a:pt x="132" y="411"/>
                  </a:lnTo>
                  <a:lnTo>
                    <a:pt x="134" y="412"/>
                  </a:lnTo>
                  <a:lnTo>
                    <a:pt x="132" y="419"/>
                  </a:lnTo>
                  <a:lnTo>
                    <a:pt x="130" y="419"/>
                  </a:lnTo>
                  <a:lnTo>
                    <a:pt x="125" y="439"/>
                  </a:lnTo>
                  <a:lnTo>
                    <a:pt x="120" y="443"/>
                  </a:lnTo>
                  <a:lnTo>
                    <a:pt x="120" y="439"/>
                  </a:lnTo>
                  <a:lnTo>
                    <a:pt x="112" y="436"/>
                  </a:lnTo>
                  <a:lnTo>
                    <a:pt x="105" y="426"/>
                  </a:lnTo>
                  <a:lnTo>
                    <a:pt x="101" y="430"/>
                  </a:lnTo>
                  <a:lnTo>
                    <a:pt x="92" y="436"/>
                  </a:lnTo>
                  <a:lnTo>
                    <a:pt x="91" y="436"/>
                  </a:lnTo>
                  <a:lnTo>
                    <a:pt x="83" y="453"/>
                  </a:lnTo>
                  <a:lnTo>
                    <a:pt x="69" y="444"/>
                  </a:lnTo>
                  <a:lnTo>
                    <a:pt x="66" y="443"/>
                  </a:lnTo>
                  <a:lnTo>
                    <a:pt x="59" y="439"/>
                  </a:lnTo>
                  <a:lnTo>
                    <a:pt x="56" y="439"/>
                  </a:lnTo>
                  <a:lnTo>
                    <a:pt x="52" y="439"/>
                  </a:lnTo>
                  <a:lnTo>
                    <a:pt x="38" y="441"/>
                  </a:lnTo>
                  <a:lnTo>
                    <a:pt x="40" y="453"/>
                  </a:lnTo>
                  <a:lnTo>
                    <a:pt x="33" y="446"/>
                  </a:lnTo>
                  <a:lnTo>
                    <a:pt x="27" y="447"/>
                  </a:lnTo>
                  <a:lnTo>
                    <a:pt x="17" y="444"/>
                  </a:lnTo>
                  <a:lnTo>
                    <a:pt x="13" y="447"/>
                  </a:lnTo>
                  <a:lnTo>
                    <a:pt x="12" y="450"/>
                  </a:lnTo>
                  <a:lnTo>
                    <a:pt x="8" y="460"/>
                  </a:lnTo>
                  <a:lnTo>
                    <a:pt x="6" y="460"/>
                  </a:lnTo>
                  <a:lnTo>
                    <a:pt x="1" y="451"/>
                  </a:lnTo>
                  <a:lnTo>
                    <a:pt x="0" y="450"/>
                  </a:lnTo>
                  <a:lnTo>
                    <a:pt x="5" y="432"/>
                  </a:lnTo>
                  <a:lnTo>
                    <a:pt x="6" y="423"/>
                  </a:lnTo>
                  <a:lnTo>
                    <a:pt x="5" y="412"/>
                  </a:lnTo>
                  <a:lnTo>
                    <a:pt x="5" y="410"/>
                  </a:lnTo>
                  <a:lnTo>
                    <a:pt x="4" y="410"/>
                  </a:lnTo>
                  <a:lnTo>
                    <a:pt x="6" y="410"/>
                  </a:lnTo>
                  <a:lnTo>
                    <a:pt x="20" y="396"/>
                  </a:lnTo>
                  <a:lnTo>
                    <a:pt x="23" y="390"/>
                  </a:lnTo>
                  <a:lnTo>
                    <a:pt x="22" y="383"/>
                  </a:lnTo>
                  <a:lnTo>
                    <a:pt x="27" y="381"/>
                  </a:lnTo>
                  <a:lnTo>
                    <a:pt x="29" y="372"/>
                  </a:lnTo>
                  <a:lnTo>
                    <a:pt x="30" y="369"/>
                  </a:lnTo>
                  <a:lnTo>
                    <a:pt x="40" y="353"/>
                  </a:lnTo>
                  <a:lnTo>
                    <a:pt x="35" y="340"/>
                  </a:lnTo>
                  <a:lnTo>
                    <a:pt x="34" y="339"/>
                  </a:lnTo>
                  <a:lnTo>
                    <a:pt x="34" y="336"/>
                  </a:lnTo>
                  <a:lnTo>
                    <a:pt x="35" y="335"/>
                  </a:lnTo>
                  <a:lnTo>
                    <a:pt x="30" y="325"/>
                  </a:lnTo>
                  <a:lnTo>
                    <a:pt x="26" y="314"/>
                  </a:lnTo>
                  <a:lnTo>
                    <a:pt x="24" y="308"/>
                  </a:lnTo>
                  <a:lnTo>
                    <a:pt x="27" y="297"/>
                  </a:lnTo>
                  <a:lnTo>
                    <a:pt x="26" y="299"/>
                  </a:lnTo>
                  <a:lnTo>
                    <a:pt x="26" y="296"/>
                  </a:lnTo>
                  <a:lnTo>
                    <a:pt x="30" y="286"/>
                  </a:lnTo>
                  <a:lnTo>
                    <a:pt x="29" y="272"/>
                  </a:lnTo>
                  <a:lnTo>
                    <a:pt x="27" y="270"/>
                  </a:lnTo>
                  <a:lnTo>
                    <a:pt x="27" y="259"/>
                  </a:lnTo>
                  <a:lnTo>
                    <a:pt x="26" y="249"/>
                  </a:lnTo>
                  <a:lnTo>
                    <a:pt x="24" y="236"/>
                  </a:lnTo>
                  <a:lnTo>
                    <a:pt x="23" y="228"/>
                  </a:lnTo>
                  <a:lnTo>
                    <a:pt x="22" y="209"/>
                  </a:lnTo>
                  <a:lnTo>
                    <a:pt x="20" y="202"/>
                  </a:lnTo>
                  <a:lnTo>
                    <a:pt x="20" y="199"/>
                  </a:lnTo>
                  <a:lnTo>
                    <a:pt x="19" y="182"/>
                  </a:lnTo>
                  <a:lnTo>
                    <a:pt x="17" y="173"/>
                  </a:lnTo>
                  <a:lnTo>
                    <a:pt x="17" y="164"/>
                  </a:lnTo>
                  <a:lnTo>
                    <a:pt x="17" y="163"/>
                  </a:lnTo>
                  <a:lnTo>
                    <a:pt x="16" y="155"/>
                  </a:lnTo>
                  <a:lnTo>
                    <a:pt x="16" y="148"/>
                  </a:lnTo>
                  <a:lnTo>
                    <a:pt x="15" y="135"/>
                  </a:lnTo>
                  <a:lnTo>
                    <a:pt x="12" y="113"/>
                  </a:lnTo>
                  <a:lnTo>
                    <a:pt x="12" y="108"/>
                  </a:lnTo>
                  <a:lnTo>
                    <a:pt x="12" y="106"/>
                  </a:lnTo>
                  <a:lnTo>
                    <a:pt x="11" y="98"/>
                  </a:lnTo>
                  <a:lnTo>
                    <a:pt x="11" y="94"/>
                  </a:lnTo>
                  <a:lnTo>
                    <a:pt x="11" y="90"/>
                  </a:lnTo>
                  <a:lnTo>
                    <a:pt x="8" y="81"/>
                  </a:lnTo>
                  <a:lnTo>
                    <a:pt x="8" y="77"/>
                  </a:lnTo>
                  <a:lnTo>
                    <a:pt x="8" y="76"/>
                  </a:lnTo>
                  <a:lnTo>
                    <a:pt x="8" y="72"/>
                  </a:lnTo>
                  <a:lnTo>
                    <a:pt x="8" y="67"/>
                  </a:lnTo>
                  <a:lnTo>
                    <a:pt x="6" y="56"/>
                  </a:lnTo>
                  <a:lnTo>
                    <a:pt x="6" y="51"/>
                  </a:lnTo>
                  <a:lnTo>
                    <a:pt x="6" y="48"/>
                  </a:lnTo>
                  <a:lnTo>
                    <a:pt x="4" y="30"/>
                  </a:lnTo>
                  <a:lnTo>
                    <a:pt x="5" y="31"/>
                  </a:lnTo>
                  <a:lnTo>
                    <a:pt x="16" y="38"/>
                  </a:lnTo>
                  <a:lnTo>
                    <a:pt x="29" y="37"/>
                  </a:lnTo>
                  <a:lnTo>
                    <a:pt x="33" y="36"/>
                  </a:lnTo>
                  <a:lnTo>
                    <a:pt x="34" y="36"/>
                  </a:lnTo>
                  <a:lnTo>
                    <a:pt x="51" y="26"/>
                  </a:lnTo>
                  <a:lnTo>
                    <a:pt x="53" y="23"/>
                  </a:lnTo>
                  <a:lnTo>
                    <a:pt x="55" y="22"/>
                  </a:lnTo>
                  <a:lnTo>
                    <a:pt x="59" y="19"/>
                  </a:lnTo>
                  <a:lnTo>
                    <a:pt x="66" y="19"/>
                  </a:lnTo>
                  <a:lnTo>
                    <a:pt x="76" y="18"/>
                  </a:lnTo>
                  <a:lnTo>
                    <a:pt x="83" y="18"/>
                  </a:lnTo>
                  <a:lnTo>
                    <a:pt x="95" y="15"/>
                  </a:lnTo>
                  <a:lnTo>
                    <a:pt x="105" y="15"/>
                  </a:lnTo>
                  <a:lnTo>
                    <a:pt x="106" y="13"/>
                  </a:lnTo>
                  <a:lnTo>
                    <a:pt x="120" y="12"/>
                  </a:lnTo>
                  <a:lnTo>
                    <a:pt x="125" y="12"/>
                  </a:lnTo>
                  <a:lnTo>
                    <a:pt x="145" y="9"/>
                  </a:lnTo>
                  <a:lnTo>
                    <a:pt x="152" y="8"/>
                  </a:lnTo>
                  <a:lnTo>
                    <a:pt x="164" y="8"/>
                  </a:lnTo>
                  <a:lnTo>
                    <a:pt x="175" y="5"/>
                  </a:lnTo>
                  <a:lnTo>
                    <a:pt x="181" y="5"/>
                  </a:lnTo>
                  <a:lnTo>
                    <a:pt x="185" y="5"/>
                  </a:lnTo>
                  <a:lnTo>
                    <a:pt x="186" y="4"/>
                  </a:lnTo>
                  <a:lnTo>
                    <a:pt x="189" y="4"/>
                  </a:lnTo>
                  <a:lnTo>
                    <a:pt x="195" y="4"/>
                  </a:lnTo>
                  <a:lnTo>
                    <a:pt x="204" y="2"/>
                  </a:lnTo>
                  <a:lnTo>
                    <a:pt x="218" y="1"/>
                  </a:lnTo>
                  <a:lnTo>
                    <a:pt x="220" y="0"/>
                  </a:lnTo>
                  <a:lnTo>
                    <a:pt x="221" y="6"/>
                  </a:lnTo>
                  <a:lnTo>
                    <a:pt x="222" y="24"/>
                  </a:lnTo>
                  <a:lnTo>
                    <a:pt x="225" y="36"/>
                  </a:lnTo>
                  <a:lnTo>
                    <a:pt x="225" y="41"/>
                  </a:lnTo>
                  <a:lnTo>
                    <a:pt x="225" y="44"/>
                  </a:lnTo>
                  <a:lnTo>
                    <a:pt x="227" y="52"/>
                  </a:lnTo>
                  <a:lnTo>
                    <a:pt x="228" y="55"/>
                  </a:lnTo>
                  <a:lnTo>
                    <a:pt x="229" y="69"/>
                  </a:lnTo>
                  <a:lnTo>
                    <a:pt x="231" y="81"/>
                  </a:lnTo>
                  <a:lnTo>
                    <a:pt x="231" y="84"/>
                  </a:lnTo>
                  <a:lnTo>
                    <a:pt x="232" y="91"/>
                  </a:lnTo>
                  <a:lnTo>
                    <a:pt x="232" y="95"/>
                  </a:lnTo>
                  <a:lnTo>
                    <a:pt x="235" y="109"/>
                  </a:lnTo>
                  <a:lnTo>
                    <a:pt x="235" y="112"/>
                  </a:lnTo>
                  <a:lnTo>
                    <a:pt x="236" y="123"/>
                  </a:lnTo>
                  <a:lnTo>
                    <a:pt x="238" y="128"/>
                  </a:lnTo>
                </a:path>
              </a:pathLst>
            </a:custGeom>
            <a:solidFill>
              <a:srgbClr val="2B9EED">
                <a:alpha val="80000"/>
              </a:srgbClr>
            </a:solidFill>
            <a:ln w="6350" cap="rnd">
              <a:solidFill>
                <a:schemeClr val="bg1"/>
              </a:solidFill>
              <a:round/>
              <a:headEnd/>
              <a:tailEnd/>
            </a:ln>
          </p:spPr>
          <p:txBody>
            <a:bodyPr/>
            <a:lstStyle/>
            <a:p>
              <a:endParaRPr lang="en-US"/>
            </a:p>
          </p:txBody>
        </p:sp>
        <p:sp>
          <p:nvSpPr>
            <p:cNvPr id="52" name="Freeform 257"/>
            <p:cNvSpPr>
              <a:spLocks/>
            </p:cNvSpPr>
            <p:nvPr/>
          </p:nvSpPr>
          <p:spPr bwMode="auto">
            <a:xfrm>
              <a:off x="6150965" y="2368058"/>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bg1"/>
              </a:solidFill>
              <a:round/>
              <a:headEnd/>
              <a:tailEnd/>
            </a:ln>
          </p:spPr>
          <p:txBody>
            <a:bodyPr/>
            <a:lstStyle/>
            <a:p>
              <a:endParaRPr lang="en-US"/>
            </a:p>
          </p:txBody>
        </p:sp>
        <p:grpSp>
          <p:nvGrpSpPr>
            <p:cNvPr id="53" name="Group 141"/>
            <p:cNvGrpSpPr/>
            <p:nvPr/>
          </p:nvGrpSpPr>
          <p:grpSpPr>
            <a:xfrm>
              <a:off x="5457228" y="2087070"/>
              <a:ext cx="1035050" cy="965200"/>
              <a:chOff x="4576763" y="1812925"/>
              <a:chExt cx="1035050" cy="965200"/>
            </a:xfrm>
            <a:solidFill>
              <a:srgbClr val="427E93">
                <a:alpha val="80000"/>
              </a:srgbClr>
            </a:solidFill>
          </p:grpSpPr>
          <p:grpSp>
            <p:nvGrpSpPr>
              <p:cNvPr id="54" name="Group 140"/>
              <p:cNvGrpSpPr/>
              <p:nvPr/>
            </p:nvGrpSpPr>
            <p:grpSpPr>
              <a:xfrm>
                <a:off x="4576763" y="1882775"/>
                <a:ext cx="1035050" cy="895350"/>
                <a:chOff x="4576763" y="1882775"/>
                <a:chExt cx="1035050" cy="895350"/>
              </a:xfrm>
              <a:grpFill/>
            </p:grpSpPr>
            <p:sp>
              <p:nvSpPr>
                <p:cNvPr id="56"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solidFill>
                  <a:srgbClr val="2B9EED">
                    <a:alpha val="80000"/>
                  </a:srgbClr>
                </a:solidFill>
                <a:ln w="6350" cap="rnd">
                  <a:solidFill>
                    <a:schemeClr val="bg1"/>
                  </a:solidFill>
                  <a:round/>
                  <a:headEnd/>
                  <a:tailEnd/>
                </a:ln>
              </p:spPr>
              <p:txBody>
                <a:bodyPr/>
                <a:lstStyle/>
                <a:p>
                  <a:endParaRPr lang="en-US"/>
                </a:p>
              </p:txBody>
            </p:sp>
            <p:sp>
              <p:nvSpPr>
                <p:cNvPr id="57"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solidFill>
                  <a:srgbClr val="2B9EED">
                    <a:alpha val="80000"/>
                  </a:srgbClr>
                </a:solidFill>
                <a:ln w="6350" cap="rnd">
                  <a:solidFill>
                    <a:schemeClr val="bg1"/>
                  </a:solidFill>
                  <a:round/>
                  <a:headEnd/>
                  <a:tailEnd/>
                </a:ln>
              </p:spPr>
              <p:txBody>
                <a:bodyPr/>
                <a:lstStyle/>
                <a:p>
                  <a:endParaRPr lang="en-US"/>
                </a:p>
              </p:txBody>
            </p:sp>
          </p:grpSp>
          <p:sp>
            <p:nvSpPr>
              <p:cNvPr id="55"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solidFill>
                <a:srgbClr val="427E93">
                  <a:alpha val="80000"/>
                </a:srgbClr>
              </a:solidFill>
              <a:ln w="6350" cap="rnd">
                <a:solidFill>
                  <a:schemeClr val="bg1"/>
                </a:solidFill>
                <a:round/>
                <a:headEnd/>
                <a:tailEnd/>
              </a:ln>
            </p:spPr>
            <p:txBody>
              <a:bodyPr/>
              <a:lstStyle/>
              <a:p>
                <a:endParaRPr lang="en-US"/>
              </a:p>
            </p:txBody>
          </p:sp>
        </p:grpSp>
        <p:sp>
          <p:nvSpPr>
            <p:cNvPr id="58" name="Freeform 259"/>
            <p:cNvSpPr>
              <a:spLocks/>
            </p:cNvSpPr>
            <p:nvPr/>
          </p:nvSpPr>
          <p:spPr bwMode="auto">
            <a:xfrm>
              <a:off x="6223990" y="2907808"/>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1070B4"/>
            </a:solidFill>
            <a:ln w="6350" cap="rnd">
              <a:solidFill>
                <a:schemeClr val="bg1"/>
              </a:solidFill>
              <a:round/>
              <a:headEnd/>
              <a:tailEnd/>
            </a:ln>
          </p:spPr>
          <p:txBody>
            <a:bodyPr/>
            <a:lstStyle/>
            <a:p>
              <a:endParaRPr lang="en-US"/>
            </a:p>
          </p:txBody>
        </p:sp>
        <p:sp>
          <p:nvSpPr>
            <p:cNvPr id="59" name="Freeform 260"/>
            <p:cNvSpPr>
              <a:spLocks/>
            </p:cNvSpPr>
            <p:nvPr/>
          </p:nvSpPr>
          <p:spPr bwMode="auto">
            <a:xfrm>
              <a:off x="5477865" y="4150820"/>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bg1"/>
              </a:solidFill>
              <a:round/>
              <a:headEnd/>
              <a:tailEnd/>
            </a:ln>
          </p:spPr>
          <p:txBody>
            <a:bodyPr/>
            <a:lstStyle/>
            <a:p>
              <a:endParaRPr lang="en-US"/>
            </a:p>
          </p:txBody>
        </p:sp>
        <p:sp>
          <p:nvSpPr>
            <p:cNvPr id="60" name="Freeform 261"/>
            <p:cNvSpPr>
              <a:spLocks/>
            </p:cNvSpPr>
            <p:nvPr/>
          </p:nvSpPr>
          <p:spPr bwMode="auto">
            <a:xfrm>
              <a:off x="5904903" y="4112720"/>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noFill/>
            <a:ln w="6350" cap="rnd">
              <a:solidFill>
                <a:schemeClr val="bg1"/>
              </a:solidFill>
              <a:round/>
              <a:headEnd/>
              <a:tailEnd/>
            </a:ln>
          </p:spPr>
          <p:txBody>
            <a:bodyPr/>
            <a:lstStyle/>
            <a:p>
              <a:endParaRPr lang="en-US"/>
            </a:p>
          </p:txBody>
        </p:sp>
        <p:grpSp>
          <p:nvGrpSpPr>
            <p:cNvPr id="61" name="Group 139"/>
            <p:cNvGrpSpPr>
              <a:grpSpLocks/>
            </p:cNvGrpSpPr>
            <p:nvPr/>
          </p:nvGrpSpPr>
          <p:grpSpPr bwMode="auto">
            <a:xfrm>
              <a:off x="6062065" y="4709620"/>
              <a:ext cx="1235075" cy="987425"/>
              <a:chOff x="5181600" y="4435475"/>
              <a:chExt cx="1235075" cy="987425"/>
            </a:xfrm>
            <a:solidFill>
              <a:srgbClr val="427E93">
                <a:alpha val="80000"/>
              </a:srgbClr>
            </a:solidFill>
          </p:grpSpPr>
          <p:sp>
            <p:nvSpPr>
              <p:cNvPr id="62"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solidFill>
                <a:srgbClr val="1070B4"/>
              </a:solidFill>
              <a:ln w="6350" cap="rnd">
                <a:solidFill>
                  <a:schemeClr val="bg1"/>
                </a:solidFill>
                <a:round/>
                <a:headEnd/>
                <a:tailEnd/>
              </a:ln>
            </p:spPr>
            <p:txBody>
              <a:bodyPr/>
              <a:lstStyle/>
              <a:p>
                <a:endParaRPr lang="en-US"/>
              </a:p>
            </p:txBody>
          </p:sp>
          <p:sp>
            <p:nvSpPr>
              <p:cNvPr id="63"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solidFill>
                <a:srgbClr val="427E93"/>
              </a:solidFill>
              <a:ln w="6350" cap="rnd">
                <a:solidFill>
                  <a:schemeClr val="bg1"/>
                </a:solidFill>
                <a:round/>
                <a:headEnd/>
                <a:tailEnd/>
              </a:ln>
            </p:spPr>
            <p:txBody>
              <a:bodyPr/>
              <a:lstStyle/>
              <a:p>
                <a:endParaRPr lang="en-US"/>
              </a:p>
            </p:txBody>
          </p:sp>
          <p:sp>
            <p:nvSpPr>
              <p:cNvPr id="64"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solidFill>
                <a:srgbClr val="427E93"/>
              </a:solidFill>
              <a:ln w="6350" cap="rnd">
                <a:solidFill>
                  <a:schemeClr val="bg1"/>
                </a:solidFill>
                <a:round/>
                <a:headEnd/>
                <a:tailEnd/>
              </a:ln>
            </p:spPr>
            <p:txBody>
              <a:bodyPr/>
              <a:lstStyle/>
              <a:p>
                <a:endParaRPr lang="en-US"/>
              </a:p>
            </p:txBody>
          </p:sp>
          <p:sp>
            <p:nvSpPr>
              <p:cNvPr id="65"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solidFill>
                <a:srgbClr val="427E93"/>
              </a:solidFill>
              <a:ln w="6350" cap="rnd">
                <a:solidFill>
                  <a:schemeClr val="bg1"/>
                </a:solidFill>
                <a:round/>
                <a:headEnd/>
                <a:tailEnd/>
              </a:ln>
            </p:spPr>
            <p:txBody>
              <a:bodyPr/>
              <a:lstStyle/>
              <a:p>
                <a:endParaRPr lang="en-US"/>
              </a:p>
            </p:txBody>
          </p:sp>
          <p:sp>
            <p:nvSpPr>
              <p:cNvPr id="66"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solidFill>
                <a:srgbClr val="427E93"/>
              </a:solidFill>
              <a:ln w="6350" cap="rnd">
                <a:solidFill>
                  <a:schemeClr val="bg1"/>
                </a:solidFill>
                <a:round/>
                <a:headEnd/>
                <a:tailEnd/>
              </a:ln>
            </p:spPr>
            <p:txBody>
              <a:bodyPr/>
              <a:lstStyle/>
              <a:p>
                <a:endParaRPr lang="en-US"/>
              </a:p>
            </p:txBody>
          </p:sp>
          <p:sp>
            <p:nvSpPr>
              <p:cNvPr id="67"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solidFill>
                <a:srgbClr val="427E93"/>
              </a:solidFill>
              <a:ln w="6350" cap="rnd">
                <a:solidFill>
                  <a:schemeClr val="bg1"/>
                </a:solidFill>
                <a:round/>
                <a:headEnd/>
                <a:tailEnd/>
              </a:ln>
            </p:spPr>
            <p:txBody>
              <a:bodyPr/>
              <a:lstStyle/>
              <a:p>
                <a:endParaRPr lang="en-US"/>
              </a:p>
            </p:txBody>
          </p:sp>
        </p:grpSp>
        <p:sp>
          <p:nvSpPr>
            <p:cNvPr id="68" name="Freeform 268"/>
            <p:cNvSpPr>
              <a:spLocks/>
            </p:cNvSpPr>
            <p:nvPr/>
          </p:nvSpPr>
          <p:spPr bwMode="auto">
            <a:xfrm>
              <a:off x="6265265" y="4068270"/>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rgbClr val="AAD8F8"/>
            </a:solidFill>
            <a:ln w="6350" cap="rnd">
              <a:solidFill>
                <a:schemeClr val="bg1"/>
              </a:solidFill>
              <a:round/>
              <a:headEnd/>
              <a:tailEnd/>
            </a:ln>
          </p:spPr>
          <p:txBody>
            <a:bodyPr/>
            <a:lstStyle/>
            <a:p>
              <a:endParaRPr lang="en-US"/>
            </a:p>
          </p:txBody>
        </p:sp>
        <p:sp>
          <p:nvSpPr>
            <p:cNvPr id="69" name="Freeform 269"/>
            <p:cNvSpPr>
              <a:spLocks/>
            </p:cNvSpPr>
            <p:nvPr/>
          </p:nvSpPr>
          <p:spPr bwMode="auto">
            <a:xfrm>
              <a:off x="5719165" y="3441208"/>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rgbClr val="55B1F1"/>
            </a:solidFill>
            <a:ln w="6350" cap="rnd">
              <a:solidFill>
                <a:schemeClr val="bg1"/>
              </a:solidFill>
              <a:round/>
              <a:headEnd/>
              <a:tailEnd/>
            </a:ln>
          </p:spPr>
          <p:txBody>
            <a:bodyPr/>
            <a:lstStyle/>
            <a:p>
              <a:endParaRPr lang="en-US"/>
            </a:p>
          </p:txBody>
        </p:sp>
        <p:sp>
          <p:nvSpPr>
            <p:cNvPr id="70" name="Freeform 271"/>
            <p:cNvSpPr>
              <a:spLocks/>
            </p:cNvSpPr>
            <p:nvPr/>
          </p:nvSpPr>
          <p:spPr bwMode="auto">
            <a:xfrm>
              <a:off x="6441478" y="3657108"/>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9BBB59"/>
            </a:solidFill>
            <a:ln w="6350" cap="rnd">
              <a:solidFill>
                <a:schemeClr val="bg1"/>
              </a:solidFill>
              <a:round/>
              <a:headEnd/>
              <a:tailEnd/>
            </a:ln>
          </p:spPr>
          <p:txBody>
            <a:bodyPr/>
            <a:lstStyle/>
            <a:p>
              <a:endParaRPr lang="en-US"/>
            </a:p>
          </p:txBody>
        </p:sp>
        <p:sp>
          <p:nvSpPr>
            <p:cNvPr id="71" name="Freeform 272" descr="70%"/>
            <p:cNvSpPr>
              <a:spLocks/>
            </p:cNvSpPr>
            <p:nvPr/>
          </p:nvSpPr>
          <p:spPr bwMode="auto">
            <a:xfrm>
              <a:off x="6581178" y="4004770"/>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rgbClr val="9BBB59"/>
            </a:solidFill>
            <a:ln w="6350" cap="rnd">
              <a:solidFill>
                <a:schemeClr val="bg1"/>
              </a:solidFill>
              <a:round/>
              <a:headEnd/>
              <a:tailEnd/>
            </a:ln>
          </p:spPr>
          <p:txBody>
            <a:bodyPr/>
            <a:lstStyle/>
            <a:p>
              <a:endParaRPr lang="en-US"/>
            </a:p>
          </p:txBody>
        </p:sp>
        <p:grpSp>
          <p:nvGrpSpPr>
            <p:cNvPr id="72" name="Group 273"/>
            <p:cNvGrpSpPr>
              <a:grpSpLocks/>
            </p:cNvGrpSpPr>
            <p:nvPr/>
          </p:nvGrpSpPr>
          <p:grpSpPr bwMode="auto">
            <a:xfrm>
              <a:off x="2099665" y="4871545"/>
              <a:ext cx="885825" cy="579438"/>
              <a:chOff x="1710" y="3401"/>
              <a:chExt cx="498" cy="349"/>
            </a:xfrm>
            <a:solidFill>
              <a:srgbClr val="427E93"/>
            </a:solidFill>
          </p:grpSpPr>
          <p:sp>
            <p:nvSpPr>
              <p:cNvPr id="73"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solidFill>
                <a:srgbClr val="AAD8F8">
                  <a:alpha val="50000"/>
                </a:srgbClr>
              </a:solidFill>
              <a:ln w="6350" cap="rnd">
                <a:solidFill>
                  <a:schemeClr val="bg1"/>
                </a:solidFill>
                <a:round/>
                <a:headEnd/>
                <a:tailEnd/>
              </a:ln>
            </p:spPr>
            <p:txBody>
              <a:bodyPr/>
              <a:lstStyle/>
              <a:p>
                <a:endParaRPr lang="en-US"/>
              </a:p>
            </p:txBody>
          </p:sp>
          <p:sp>
            <p:nvSpPr>
              <p:cNvPr id="74"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solidFill>
                <a:srgbClr val="AAD8F8">
                  <a:alpha val="50000"/>
                </a:srgbClr>
              </a:solidFill>
              <a:ln w="6350" cap="rnd">
                <a:solidFill>
                  <a:schemeClr val="bg1"/>
                </a:solidFill>
                <a:round/>
                <a:headEnd/>
                <a:tailEnd/>
              </a:ln>
            </p:spPr>
            <p:txBody>
              <a:bodyPr/>
              <a:lstStyle/>
              <a:p>
                <a:endParaRPr lang="en-US"/>
              </a:p>
            </p:txBody>
          </p:sp>
          <p:sp>
            <p:nvSpPr>
              <p:cNvPr id="75"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solidFill>
                <a:srgbClr val="427E93">
                  <a:alpha val="50000"/>
                </a:srgbClr>
              </a:solidFill>
              <a:ln w="6350" cap="rnd">
                <a:solidFill>
                  <a:schemeClr val="bg1"/>
                </a:solidFill>
                <a:round/>
                <a:headEnd/>
                <a:tailEnd/>
              </a:ln>
            </p:spPr>
            <p:txBody>
              <a:bodyPr/>
              <a:lstStyle/>
              <a:p>
                <a:endParaRPr lang="en-US"/>
              </a:p>
            </p:txBody>
          </p:sp>
          <p:sp>
            <p:nvSpPr>
              <p:cNvPr id="76"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solidFill>
                <a:srgbClr val="AAD8F8">
                  <a:alpha val="50000"/>
                </a:srgbClr>
              </a:solidFill>
              <a:ln w="6350" cap="rnd">
                <a:solidFill>
                  <a:schemeClr val="bg1"/>
                </a:solidFill>
                <a:round/>
                <a:headEnd/>
                <a:tailEnd/>
              </a:ln>
            </p:spPr>
            <p:txBody>
              <a:bodyPr/>
              <a:lstStyle/>
              <a:p>
                <a:endParaRPr lang="en-US"/>
              </a:p>
            </p:txBody>
          </p:sp>
          <p:sp>
            <p:nvSpPr>
              <p:cNvPr id="77"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solidFill>
                <a:srgbClr val="AAD8F8">
                  <a:alpha val="50000"/>
                </a:srgbClr>
              </a:solidFill>
              <a:ln w="6350" cap="rnd">
                <a:solidFill>
                  <a:schemeClr val="bg1"/>
                </a:solidFill>
                <a:round/>
                <a:headEnd/>
                <a:tailEnd/>
              </a:ln>
            </p:spPr>
            <p:txBody>
              <a:bodyPr/>
              <a:lstStyle/>
              <a:p>
                <a:endParaRPr lang="en-US"/>
              </a:p>
            </p:txBody>
          </p:sp>
          <p:sp>
            <p:nvSpPr>
              <p:cNvPr id="78"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solidFill>
                <a:srgbClr val="427E93">
                  <a:alpha val="50000"/>
                </a:srgbClr>
              </a:solidFill>
              <a:ln w="6350" cap="rnd">
                <a:solidFill>
                  <a:schemeClr val="bg1"/>
                </a:solidFill>
                <a:round/>
                <a:headEnd/>
                <a:tailEnd/>
              </a:ln>
            </p:spPr>
            <p:txBody>
              <a:bodyPr/>
              <a:lstStyle/>
              <a:p>
                <a:endParaRPr lang="en-US"/>
              </a:p>
            </p:txBody>
          </p:sp>
          <p:sp>
            <p:nvSpPr>
              <p:cNvPr id="79"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solidFill>
                <a:srgbClr val="AAD8F8">
                  <a:alpha val="50000"/>
                </a:srgbClr>
              </a:solidFill>
              <a:ln w="6350" cap="rnd">
                <a:solidFill>
                  <a:schemeClr val="bg1"/>
                </a:solidFill>
                <a:round/>
                <a:headEnd/>
                <a:tailEnd/>
              </a:ln>
            </p:spPr>
            <p:txBody>
              <a:bodyPr/>
              <a:lstStyle/>
              <a:p>
                <a:endParaRPr lang="en-US"/>
              </a:p>
            </p:txBody>
          </p:sp>
          <p:sp>
            <p:nvSpPr>
              <p:cNvPr id="80"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solidFill>
                <a:srgbClr val="AAD8F8">
                  <a:alpha val="50000"/>
                </a:srgbClr>
              </a:solidFill>
              <a:ln w="6350" cap="rnd">
                <a:solidFill>
                  <a:schemeClr val="bg1"/>
                </a:solidFill>
                <a:round/>
                <a:headEnd/>
                <a:tailEnd/>
              </a:ln>
            </p:spPr>
            <p:txBody>
              <a:bodyPr/>
              <a:lstStyle/>
              <a:p>
                <a:endParaRPr lang="en-US"/>
              </a:p>
            </p:txBody>
          </p:sp>
        </p:grpSp>
        <p:sp>
          <p:nvSpPr>
            <p:cNvPr id="82" name="Rectangle 284"/>
            <p:cNvSpPr>
              <a:spLocks noChangeArrowheads="1"/>
            </p:cNvSpPr>
            <p:nvPr/>
          </p:nvSpPr>
          <p:spPr bwMode="auto">
            <a:xfrm>
              <a:off x="702146" y="5811014"/>
              <a:ext cx="204788" cy="174472"/>
            </a:xfrm>
            <a:prstGeom prst="rect">
              <a:avLst/>
            </a:prstGeom>
            <a:solidFill>
              <a:srgbClr val="9BBB59"/>
            </a:solidFill>
            <a:ln w="6350" cap="rnd">
              <a:noFill/>
              <a:round/>
              <a:headEnd/>
              <a:tailEnd/>
            </a:ln>
          </p:spPr>
          <p:txBody>
            <a:bodyPr/>
            <a:lstStyle/>
            <a:p>
              <a:endParaRPr lang="en-US"/>
            </a:p>
          </p:txBody>
        </p:sp>
        <p:cxnSp>
          <p:nvCxnSpPr>
            <p:cNvPr id="83" name="Straight Connector 212"/>
            <p:cNvCxnSpPr>
              <a:cxnSpLocks noChangeShapeType="1"/>
            </p:cNvCxnSpPr>
            <p:nvPr/>
          </p:nvCxnSpPr>
          <p:spPr bwMode="auto">
            <a:xfrm>
              <a:off x="7281265" y="3331670"/>
              <a:ext cx="533400" cy="381000"/>
            </a:xfrm>
            <a:prstGeom prst="line">
              <a:avLst/>
            </a:prstGeom>
            <a:solidFill>
              <a:srgbClr val="427E93"/>
            </a:solidFill>
            <a:ln w="6350" cap="rnd">
              <a:solidFill>
                <a:schemeClr val="bg1">
                  <a:lumMod val="75000"/>
                </a:schemeClr>
              </a:solidFill>
              <a:round/>
              <a:headEnd/>
              <a:tailEnd/>
            </a:ln>
          </p:spPr>
        </p:cxnSp>
        <p:sp>
          <p:nvSpPr>
            <p:cNvPr id="84" name="Oval 201"/>
            <p:cNvSpPr>
              <a:spLocks noChangeArrowheads="1"/>
            </p:cNvSpPr>
            <p:nvPr/>
          </p:nvSpPr>
          <p:spPr bwMode="auto">
            <a:xfrm>
              <a:off x="7809903" y="3636470"/>
              <a:ext cx="228600" cy="228600"/>
            </a:xfrm>
            <a:prstGeom prst="ellipse">
              <a:avLst/>
            </a:prstGeom>
            <a:solidFill>
              <a:srgbClr val="1070B4"/>
            </a:solidFill>
            <a:ln w="6350" cap="rnd">
              <a:solidFill>
                <a:schemeClr val="bg1"/>
              </a:solidFill>
              <a:round/>
              <a:headEnd/>
              <a:tailEnd/>
            </a:ln>
          </p:spPr>
          <p:txBody>
            <a:bodyPr/>
            <a:lstStyle/>
            <a:p>
              <a:endParaRPr lang="en-US"/>
            </a:p>
          </p:txBody>
        </p:sp>
        <p:sp>
          <p:nvSpPr>
            <p:cNvPr id="85" name="Freeform 237"/>
            <p:cNvSpPr>
              <a:spLocks/>
            </p:cNvSpPr>
            <p:nvPr/>
          </p:nvSpPr>
          <p:spPr bwMode="auto">
            <a:xfrm>
              <a:off x="5115915" y="4501658"/>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rgbClr val="AAD8F8"/>
            </a:solidFill>
            <a:ln w="6350" cap="rnd">
              <a:solidFill>
                <a:schemeClr val="bg1"/>
              </a:solidFill>
              <a:round/>
              <a:headEnd/>
              <a:tailEnd/>
            </a:ln>
          </p:spPr>
          <p:txBody>
            <a:bodyPr/>
            <a:lstStyle/>
            <a:p>
              <a:endParaRPr lang="en-US"/>
            </a:p>
          </p:txBody>
        </p:sp>
        <p:sp>
          <p:nvSpPr>
            <p:cNvPr id="86" name="TextBox 85"/>
            <p:cNvSpPr txBox="1"/>
            <p:nvPr/>
          </p:nvSpPr>
          <p:spPr>
            <a:xfrm>
              <a:off x="7771803" y="3627659"/>
              <a:ext cx="435292" cy="246221"/>
            </a:xfrm>
            <a:prstGeom prst="rect">
              <a:avLst/>
            </a:prstGeom>
            <a:noFill/>
            <a:ln>
              <a:noFill/>
            </a:ln>
          </p:spPr>
          <p:txBody>
            <a:bodyPr wrap="square" rtlCol="0">
              <a:spAutoFit/>
            </a:bodyPr>
            <a:lstStyle/>
            <a:p>
              <a:r>
                <a:rPr lang="en-US" sz="1000" b="1" dirty="0" smtClean="0">
                  <a:solidFill>
                    <a:schemeClr val="bg1"/>
                  </a:solidFill>
                </a:rPr>
                <a:t>DC</a:t>
              </a:r>
              <a:endParaRPr lang="en-US" sz="1000" b="1" dirty="0">
                <a:solidFill>
                  <a:schemeClr val="bg1"/>
                </a:solidFill>
              </a:endParaRPr>
            </a:p>
          </p:txBody>
        </p:sp>
        <p:sp>
          <p:nvSpPr>
            <p:cNvPr id="87" name="Freeform 261"/>
            <p:cNvSpPr>
              <a:spLocks/>
            </p:cNvSpPr>
            <p:nvPr/>
          </p:nvSpPr>
          <p:spPr bwMode="auto">
            <a:xfrm>
              <a:off x="5904903" y="4115895"/>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solidFill>
              <a:srgbClr val="AAD8F8"/>
            </a:solidFill>
            <a:ln w="6350" cap="rnd">
              <a:solidFill>
                <a:schemeClr val="bg1"/>
              </a:solidFill>
              <a:round/>
              <a:headEnd/>
              <a:tailEnd/>
            </a:ln>
          </p:spPr>
          <p:txBody>
            <a:bodyPr/>
            <a:lstStyle/>
            <a:p>
              <a:endParaRPr lang="en-US"/>
            </a:p>
          </p:txBody>
        </p:sp>
        <p:sp>
          <p:nvSpPr>
            <p:cNvPr id="88" name="Freeform 260"/>
            <p:cNvSpPr>
              <a:spLocks/>
            </p:cNvSpPr>
            <p:nvPr/>
          </p:nvSpPr>
          <p:spPr bwMode="auto">
            <a:xfrm>
              <a:off x="5477865" y="4150263"/>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solidFill>
              <a:srgbClr val="2B9EED">
                <a:alpha val="80000"/>
              </a:srgbClr>
            </a:solidFill>
            <a:ln w="6350" cap="rnd">
              <a:solidFill>
                <a:schemeClr val="bg1"/>
              </a:solidFill>
              <a:round/>
              <a:headEnd/>
              <a:tailEnd/>
            </a:ln>
          </p:spPr>
          <p:txBody>
            <a:bodyPr/>
            <a:lstStyle/>
            <a:p>
              <a:endParaRPr lang="en-US"/>
            </a:p>
          </p:txBody>
        </p:sp>
        <p:sp>
          <p:nvSpPr>
            <p:cNvPr id="89" name="Freeform 236"/>
            <p:cNvSpPr>
              <a:spLocks/>
            </p:cNvSpPr>
            <p:nvPr/>
          </p:nvSpPr>
          <p:spPr bwMode="auto">
            <a:xfrm>
              <a:off x="3808610" y="2440295"/>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solidFill>
              <a:srgbClr val="AAD8F8"/>
            </a:solidFill>
            <a:ln w="6350" cap="rnd">
              <a:solidFill>
                <a:schemeClr val="bg1"/>
              </a:solidFill>
              <a:round/>
              <a:headEnd/>
              <a:tailEnd/>
            </a:ln>
          </p:spPr>
          <p:txBody>
            <a:bodyPr/>
            <a:lstStyle/>
            <a:p>
              <a:endParaRPr lang="en-US"/>
            </a:p>
          </p:txBody>
        </p:sp>
        <p:sp>
          <p:nvSpPr>
            <p:cNvPr id="90" name="Rectangle 284"/>
            <p:cNvSpPr>
              <a:spLocks noChangeArrowheads="1"/>
            </p:cNvSpPr>
            <p:nvPr/>
          </p:nvSpPr>
          <p:spPr bwMode="auto">
            <a:xfrm>
              <a:off x="702146" y="6040351"/>
              <a:ext cx="204788" cy="174472"/>
            </a:xfrm>
            <a:prstGeom prst="rect">
              <a:avLst/>
            </a:prstGeom>
            <a:solidFill>
              <a:srgbClr val="55B1F1"/>
            </a:solidFill>
            <a:ln w="6350" cap="rnd">
              <a:noFill/>
              <a:round/>
              <a:headEnd/>
              <a:tailEnd/>
            </a:ln>
          </p:spPr>
          <p:txBody>
            <a:bodyPr/>
            <a:lstStyle/>
            <a:p>
              <a:endParaRPr lang="en-US"/>
            </a:p>
          </p:txBody>
        </p:sp>
        <p:sp>
          <p:nvSpPr>
            <p:cNvPr id="91" name="Rectangle 284"/>
            <p:cNvSpPr>
              <a:spLocks noChangeArrowheads="1"/>
            </p:cNvSpPr>
            <p:nvPr/>
          </p:nvSpPr>
          <p:spPr bwMode="auto">
            <a:xfrm>
              <a:off x="702146" y="6289180"/>
              <a:ext cx="204788" cy="174472"/>
            </a:xfrm>
            <a:prstGeom prst="rect">
              <a:avLst/>
            </a:prstGeom>
            <a:solidFill>
              <a:srgbClr val="AAD8F8"/>
            </a:solidFill>
            <a:ln w="6350" cap="rnd">
              <a:noFill/>
              <a:round/>
              <a:headEnd/>
              <a:tailEnd/>
            </a:ln>
          </p:spPr>
          <p:txBody>
            <a:bodyPr/>
            <a:lstStyle/>
            <a:p>
              <a:endParaRPr lang="en-US"/>
            </a:p>
          </p:txBody>
        </p:sp>
        <p:sp>
          <p:nvSpPr>
            <p:cNvPr id="92" name="Text Box 279"/>
            <p:cNvSpPr txBox="1">
              <a:spLocks noChangeArrowheads="1"/>
            </p:cNvSpPr>
            <p:nvPr/>
          </p:nvSpPr>
          <p:spPr bwMode="auto">
            <a:xfrm>
              <a:off x="959016" y="6293513"/>
              <a:ext cx="1878719" cy="153888"/>
            </a:xfrm>
            <a:prstGeom prst="rect">
              <a:avLst/>
            </a:prstGeom>
            <a:noFill/>
            <a:ln w="9525">
              <a:noFill/>
              <a:miter lim="800000"/>
              <a:headEnd/>
              <a:tailEnd/>
            </a:ln>
          </p:spPr>
          <p:txBody>
            <a:bodyPr wrap="none" lIns="0" tIns="0" rIns="0" bIns="0">
              <a:spAutoFit/>
            </a:bodyPr>
            <a:lstStyle/>
            <a:p>
              <a:r>
                <a:rPr lang="en-US" sz="1000" dirty="0">
                  <a:latin typeface="Helvetica" panose="020B0604020202020204" pitchFamily="34" charset="0"/>
                  <a:cs typeface="Helvetica" panose="020B0604020202020204" pitchFamily="34" charset="0"/>
                </a:rPr>
                <a:t>A</a:t>
              </a:r>
              <a:r>
                <a:rPr lang="en-US" sz="1000" dirty="0" smtClean="0">
                  <a:latin typeface="Helvetica" panose="020B0604020202020204" pitchFamily="34" charset="0"/>
                  <a:cs typeface="Helvetica" panose="020B0604020202020204" pitchFamily="34" charset="0"/>
                </a:rPr>
                <a:t>voided Cost or Wholesale Rate</a:t>
              </a:r>
              <a:endParaRPr lang="en-US" sz="1000" dirty="0">
                <a:latin typeface="Helvetica" panose="020B0604020202020204" pitchFamily="34" charset="0"/>
                <a:cs typeface="Helvetica" panose="020B0604020202020204" pitchFamily="34" charset="0"/>
              </a:endParaRPr>
            </a:p>
          </p:txBody>
        </p:sp>
        <p:sp>
          <p:nvSpPr>
            <p:cNvPr id="98" name="Tennessee" title="Tennessee"/>
            <p:cNvSpPr>
              <a:spLocks/>
            </p:cNvSpPr>
            <p:nvPr/>
          </p:nvSpPr>
          <p:spPr bwMode="auto">
            <a:xfrm>
              <a:off x="5612144" y="3776567"/>
              <a:ext cx="1149154" cy="409259"/>
            </a:xfrm>
            <a:custGeom>
              <a:avLst/>
              <a:gdLst>
                <a:gd name="T0" fmla="*/ 2147483647 w 724"/>
                <a:gd name="T1" fmla="*/ 2147483647 h 266"/>
                <a:gd name="T2" fmla="*/ 2147483647 w 724"/>
                <a:gd name="T3" fmla="*/ 2147483647 h 266"/>
                <a:gd name="T4" fmla="*/ 2147483647 w 724"/>
                <a:gd name="T5" fmla="*/ 2147483647 h 266"/>
                <a:gd name="T6" fmla="*/ 2147483647 w 724"/>
                <a:gd name="T7" fmla="*/ 2147483647 h 266"/>
                <a:gd name="T8" fmla="*/ 2147483647 w 724"/>
                <a:gd name="T9" fmla="*/ 2147483647 h 266"/>
                <a:gd name="T10" fmla="*/ 2147483647 w 724"/>
                <a:gd name="T11" fmla="*/ 2147483647 h 266"/>
                <a:gd name="T12" fmla="*/ 2147483647 w 724"/>
                <a:gd name="T13" fmla="*/ 2147483647 h 266"/>
                <a:gd name="T14" fmla="*/ 2147483647 w 724"/>
                <a:gd name="T15" fmla="*/ 2147483647 h 266"/>
                <a:gd name="T16" fmla="*/ 2147483647 w 724"/>
                <a:gd name="T17" fmla="*/ 2147483647 h 266"/>
                <a:gd name="T18" fmla="*/ 2147483647 w 724"/>
                <a:gd name="T19" fmla="*/ 2147483647 h 266"/>
                <a:gd name="T20" fmla="*/ 2147483647 w 724"/>
                <a:gd name="T21" fmla="*/ 2147483647 h 266"/>
                <a:gd name="T22" fmla="*/ 2147483647 w 724"/>
                <a:gd name="T23" fmla="*/ 2147483647 h 266"/>
                <a:gd name="T24" fmla="*/ 2147483647 w 724"/>
                <a:gd name="T25" fmla="*/ 2147483647 h 266"/>
                <a:gd name="T26" fmla="*/ 2147483647 w 724"/>
                <a:gd name="T27" fmla="*/ 2147483647 h 266"/>
                <a:gd name="T28" fmla="*/ 2147483647 w 724"/>
                <a:gd name="T29" fmla="*/ 2147483647 h 266"/>
                <a:gd name="T30" fmla="*/ 2147483647 w 724"/>
                <a:gd name="T31" fmla="*/ 2147483647 h 266"/>
                <a:gd name="T32" fmla="*/ 2147483647 w 724"/>
                <a:gd name="T33" fmla="*/ 2147483647 h 266"/>
                <a:gd name="T34" fmla="*/ 2147483647 w 724"/>
                <a:gd name="T35" fmla="*/ 2147483647 h 266"/>
                <a:gd name="T36" fmla="*/ 2147483647 w 724"/>
                <a:gd name="T37" fmla="*/ 2147483647 h 266"/>
                <a:gd name="T38" fmla="*/ 2147483647 w 724"/>
                <a:gd name="T39" fmla="*/ 2147483647 h 266"/>
                <a:gd name="T40" fmla="*/ 2147483647 w 724"/>
                <a:gd name="T41" fmla="*/ 2147483647 h 266"/>
                <a:gd name="T42" fmla="*/ 2147483647 w 724"/>
                <a:gd name="T43" fmla="*/ 2147483647 h 266"/>
                <a:gd name="T44" fmla="*/ 2147483647 w 724"/>
                <a:gd name="T45" fmla="*/ 2147483647 h 266"/>
                <a:gd name="T46" fmla="*/ 2147483647 w 724"/>
                <a:gd name="T47" fmla="*/ 2147483647 h 266"/>
                <a:gd name="T48" fmla="*/ 2147483647 w 724"/>
                <a:gd name="T49" fmla="*/ 2147483647 h 266"/>
                <a:gd name="T50" fmla="*/ 2147483647 w 724"/>
                <a:gd name="T51" fmla="*/ 2147483647 h 266"/>
                <a:gd name="T52" fmla="*/ 2147483647 w 724"/>
                <a:gd name="T53" fmla="*/ 2147483647 h 266"/>
                <a:gd name="T54" fmla="*/ 2147483647 w 724"/>
                <a:gd name="T55" fmla="*/ 2147483647 h 266"/>
                <a:gd name="T56" fmla="*/ 2147483647 w 724"/>
                <a:gd name="T57" fmla="*/ 2147483647 h 266"/>
                <a:gd name="T58" fmla="*/ 2147483647 w 724"/>
                <a:gd name="T59" fmla="*/ 2147483647 h 266"/>
                <a:gd name="T60" fmla="*/ 2147483647 w 724"/>
                <a:gd name="T61" fmla="*/ 2147483647 h 266"/>
                <a:gd name="T62" fmla="*/ 2147483647 w 724"/>
                <a:gd name="T63" fmla="*/ 2147483647 h 266"/>
                <a:gd name="T64" fmla="*/ 2147483647 w 724"/>
                <a:gd name="T65" fmla="*/ 2147483647 h 266"/>
                <a:gd name="T66" fmla="*/ 2147483647 w 724"/>
                <a:gd name="T67" fmla="*/ 2147483647 h 266"/>
                <a:gd name="T68" fmla="*/ 2147483647 w 724"/>
                <a:gd name="T69" fmla="*/ 2147483647 h 266"/>
                <a:gd name="T70" fmla="*/ 2147483647 w 724"/>
                <a:gd name="T71" fmla="*/ 0 h 266"/>
                <a:gd name="T72" fmla="*/ 2147483647 w 724"/>
                <a:gd name="T73" fmla="*/ 2147483647 h 266"/>
                <a:gd name="T74" fmla="*/ 2147483647 w 724"/>
                <a:gd name="T75" fmla="*/ 2147483647 h 266"/>
                <a:gd name="T76" fmla="*/ 2147483647 w 724"/>
                <a:gd name="T77" fmla="*/ 2147483647 h 266"/>
                <a:gd name="T78" fmla="*/ 2147483647 w 724"/>
                <a:gd name="T79" fmla="*/ 2147483647 h 266"/>
                <a:gd name="T80" fmla="*/ 2147483647 w 724"/>
                <a:gd name="T81" fmla="*/ 2147483647 h 266"/>
                <a:gd name="T82" fmla="*/ 2147483647 w 724"/>
                <a:gd name="T83" fmla="*/ 2147483647 h 266"/>
                <a:gd name="T84" fmla="*/ 2147483647 w 724"/>
                <a:gd name="T85" fmla="*/ 2147483647 h 266"/>
                <a:gd name="T86" fmla="*/ 2147483647 w 724"/>
                <a:gd name="T87" fmla="*/ 2147483647 h 266"/>
                <a:gd name="T88" fmla="*/ 2147483647 w 724"/>
                <a:gd name="T89" fmla="*/ 2147483647 h 266"/>
                <a:gd name="T90" fmla="*/ 2147483647 w 724"/>
                <a:gd name="T91" fmla="*/ 2147483647 h 266"/>
                <a:gd name="T92" fmla="*/ 2147483647 w 724"/>
                <a:gd name="T93" fmla="*/ 2147483647 h 266"/>
                <a:gd name="T94" fmla="*/ 2147483647 w 724"/>
                <a:gd name="T95" fmla="*/ 2147483647 h 266"/>
                <a:gd name="T96" fmla="*/ 2147483647 w 724"/>
                <a:gd name="T97" fmla="*/ 2147483647 h 266"/>
                <a:gd name="T98" fmla="*/ 2147483647 w 724"/>
                <a:gd name="T99" fmla="*/ 2147483647 h 266"/>
                <a:gd name="T100" fmla="*/ 2147483647 w 724"/>
                <a:gd name="T101" fmla="*/ 2147483647 h 266"/>
                <a:gd name="T102" fmla="*/ 2147483647 w 724"/>
                <a:gd name="T103" fmla="*/ 2147483647 h 266"/>
                <a:gd name="T104" fmla="*/ 2147483647 w 724"/>
                <a:gd name="T105" fmla="*/ 2147483647 h 266"/>
                <a:gd name="T106" fmla="*/ 2147483647 w 724"/>
                <a:gd name="T107" fmla="*/ 2147483647 h 266"/>
                <a:gd name="T108" fmla="*/ 2147483647 w 724"/>
                <a:gd name="T109" fmla="*/ 2147483647 h 266"/>
                <a:gd name="T110" fmla="*/ 2147483647 w 724"/>
                <a:gd name="T111" fmla="*/ 2147483647 h 266"/>
                <a:gd name="T112" fmla="*/ 2147483647 w 724"/>
                <a:gd name="T113" fmla="*/ 2147483647 h 266"/>
                <a:gd name="T114" fmla="*/ 2147483647 w 724"/>
                <a:gd name="T115" fmla="*/ 2147483647 h 26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724"/>
                <a:gd name="T175" fmla="*/ 0 h 266"/>
                <a:gd name="T176" fmla="*/ 724 w 724"/>
                <a:gd name="T177" fmla="*/ 266 h 26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724" h="266">
                  <a:moveTo>
                    <a:pt x="113" y="89"/>
                  </a:moveTo>
                  <a:lnTo>
                    <a:pt x="113" y="89"/>
                  </a:lnTo>
                  <a:lnTo>
                    <a:pt x="101" y="90"/>
                  </a:lnTo>
                  <a:lnTo>
                    <a:pt x="73" y="92"/>
                  </a:lnTo>
                  <a:lnTo>
                    <a:pt x="69" y="93"/>
                  </a:lnTo>
                  <a:lnTo>
                    <a:pt x="63" y="93"/>
                  </a:lnTo>
                  <a:lnTo>
                    <a:pt x="56" y="94"/>
                  </a:lnTo>
                  <a:lnTo>
                    <a:pt x="52" y="94"/>
                  </a:lnTo>
                  <a:lnTo>
                    <a:pt x="56" y="108"/>
                  </a:lnTo>
                  <a:lnTo>
                    <a:pt x="54" y="112"/>
                  </a:lnTo>
                  <a:lnTo>
                    <a:pt x="55" y="122"/>
                  </a:lnTo>
                  <a:lnTo>
                    <a:pt x="41" y="124"/>
                  </a:lnTo>
                  <a:lnTo>
                    <a:pt x="48" y="129"/>
                  </a:lnTo>
                  <a:lnTo>
                    <a:pt x="51" y="136"/>
                  </a:lnTo>
                  <a:lnTo>
                    <a:pt x="49" y="139"/>
                  </a:lnTo>
                  <a:lnTo>
                    <a:pt x="40" y="150"/>
                  </a:lnTo>
                  <a:lnTo>
                    <a:pt x="49" y="160"/>
                  </a:lnTo>
                  <a:lnTo>
                    <a:pt x="40" y="161"/>
                  </a:lnTo>
                  <a:lnTo>
                    <a:pt x="30" y="179"/>
                  </a:lnTo>
                  <a:lnTo>
                    <a:pt x="30" y="203"/>
                  </a:lnTo>
                  <a:lnTo>
                    <a:pt x="20" y="200"/>
                  </a:lnTo>
                  <a:lnTo>
                    <a:pt x="18" y="207"/>
                  </a:lnTo>
                  <a:lnTo>
                    <a:pt x="11" y="216"/>
                  </a:lnTo>
                  <a:lnTo>
                    <a:pt x="8" y="221"/>
                  </a:lnTo>
                  <a:lnTo>
                    <a:pt x="11" y="221"/>
                  </a:lnTo>
                  <a:lnTo>
                    <a:pt x="12" y="217"/>
                  </a:lnTo>
                  <a:lnTo>
                    <a:pt x="15" y="224"/>
                  </a:lnTo>
                  <a:lnTo>
                    <a:pt x="18" y="249"/>
                  </a:lnTo>
                  <a:lnTo>
                    <a:pt x="12" y="249"/>
                  </a:lnTo>
                  <a:lnTo>
                    <a:pt x="0" y="265"/>
                  </a:lnTo>
                  <a:lnTo>
                    <a:pt x="26" y="263"/>
                  </a:lnTo>
                  <a:lnTo>
                    <a:pt x="40" y="262"/>
                  </a:lnTo>
                  <a:lnTo>
                    <a:pt x="49" y="260"/>
                  </a:lnTo>
                  <a:lnTo>
                    <a:pt x="56" y="260"/>
                  </a:lnTo>
                  <a:lnTo>
                    <a:pt x="66" y="260"/>
                  </a:lnTo>
                  <a:lnTo>
                    <a:pt x="73" y="259"/>
                  </a:lnTo>
                  <a:lnTo>
                    <a:pt x="83" y="258"/>
                  </a:lnTo>
                  <a:lnTo>
                    <a:pt x="87" y="258"/>
                  </a:lnTo>
                  <a:lnTo>
                    <a:pt x="92" y="258"/>
                  </a:lnTo>
                  <a:lnTo>
                    <a:pt x="96" y="258"/>
                  </a:lnTo>
                  <a:lnTo>
                    <a:pt x="103" y="256"/>
                  </a:lnTo>
                  <a:lnTo>
                    <a:pt x="109" y="256"/>
                  </a:lnTo>
                  <a:lnTo>
                    <a:pt x="112" y="256"/>
                  </a:lnTo>
                  <a:lnTo>
                    <a:pt x="113" y="255"/>
                  </a:lnTo>
                  <a:lnTo>
                    <a:pt x="120" y="255"/>
                  </a:lnTo>
                  <a:lnTo>
                    <a:pt x="128" y="255"/>
                  </a:lnTo>
                  <a:lnTo>
                    <a:pt x="132" y="253"/>
                  </a:lnTo>
                  <a:lnTo>
                    <a:pt x="139" y="253"/>
                  </a:lnTo>
                  <a:lnTo>
                    <a:pt x="148" y="253"/>
                  </a:lnTo>
                  <a:lnTo>
                    <a:pt x="167" y="251"/>
                  </a:lnTo>
                  <a:lnTo>
                    <a:pt x="168" y="251"/>
                  </a:lnTo>
                  <a:lnTo>
                    <a:pt x="178" y="249"/>
                  </a:lnTo>
                  <a:lnTo>
                    <a:pt x="182" y="249"/>
                  </a:lnTo>
                  <a:lnTo>
                    <a:pt x="182" y="248"/>
                  </a:lnTo>
                  <a:lnTo>
                    <a:pt x="202" y="246"/>
                  </a:lnTo>
                  <a:lnTo>
                    <a:pt x="209" y="246"/>
                  </a:lnTo>
                  <a:lnTo>
                    <a:pt x="228" y="244"/>
                  </a:lnTo>
                  <a:lnTo>
                    <a:pt x="235" y="244"/>
                  </a:lnTo>
                  <a:lnTo>
                    <a:pt x="254" y="241"/>
                  </a:lnTo>
                  <a:lnTo>
                    <a:pt x="265" y="241"/>
                  </a:lnTo>
                  <a:lnTo>
                    <a:pt x="268" y="239"/>
                  </a:lnTo>
                  <a:lnTo>
                    <a:pt x="295" y="238"/>
                  </a:lnTo>
                  <a:lnTo>
                    <a:pt x="299" y="237"/>
                  </a:lnTo>
                  <a:lnTo>
                    <a:pt x="301" y="237"/>
                  </a:lnTo>
                  <a:lnTo>
                    <a:pt x="307" y="237"/>
                  </a:lnTo>
                  <a:lnTo>
                    <a:pt x="331" y="234"/>
                  </a:lnTo>
                  <a:lnTo>
                    <a:pt x="342" y="232"/>
                  </a:lnTo>
                  <a:lnTo>
                    <a:pt x="347" y="231"/>
                  </a:lnTo>
                  <a:lnTo>
                    <a:pt x="351" y="231"/>
                  </a:lnTo>
                  <a:lnTo>
                    <a:pt x="368" y="230"/>
                  </a:lnTo>
                  <a:lnTo>
                    <a:pt x="385" y="228"/>
                  </a:lnTo>
                  <a:lnTo>
                    <a:pt x="387" y="227"/>
                  </a:lnTo>
                  <a:lnTo>
                    <a:pt x="407" y="225"/>
                  </a:lnTo>
                  <a:lnTo>
                    <a:pt x="408" y="225"/>
                  </a:lnTo>
                  <a:lnTo>
                    <a:pt x="418" y="224"/>
                  </a:lnTo>
                  <a:lnTo>
                    <a:pt x="421" y="224"/>
                  </a:lnTo>
                  <a:lnTo>
                    <a:pt x="429" y="223"/>
                  </a:lnTo>
                  <a:lnTo>
                    <a:pt x="430" y="223"/>
                  </a:lnTo>
                  <a:lnTo>
                    <a:pt x="434" y="221"/>
                  </a:lnTo>
                  <a:lnTo>
                    <a:pt x="437" y="221"/>
                  </a:lnTo>
                  <a:lnTo>
                    <a:pt x="440" y="221"/>
                  </a:lnTo>
                  <a:lnTo>
                    <a:pt x="463" y="218"/>
                  </a:lnTo>
                  <a:lnTo>
                    <a:pt x="468" y="217"/>
                  </a:lnTo>
                  <a:lnTo>
                    <a:pt x="475" y="217"/>
                  </a:lnTo>
                  <a:lnTo>
                    <a:pt x="477" y="216"/>
                  </a:lnTo>
                  <a:lnTo>
                    <a:pt x="480" y="216"/>
                  </a:lnTo>
                  <a:lnTo>
                    <a:pt x="483" y="216"/>
                  </a:lnTo>
                  <a:lnTo>
                    <a:pt x="486" y="214"/>
                  </a:lnTo>
                  <a:lnTo>
                    <a:pt x="494" y="214"/>
                  </a:lnTo>
                  <a:lnTo>
                    <a:pt x="506" y="213"/>
                  </a:lnTo>
                  <a:lnTo>
                    <a:pt x="516" y="212"/>
                  </a:lnTo>
                  <a:lnTo>
                    <a:pt x="520" y="210"/>
                  </a:lnTo>
                  <a:lnTo>
                    <a:pt x="520" y="209"/>
                  </a:lnTo>
                  <a:lnTo>
                    <a:pt x="519" y="196"/>
                  </a:lnTo>
                  <a:lnTo>
                    <a:pt x="519" y="186"/>
                  </a:lnTo>
                  <a:lnTo>
                    <a:pt x="523" y="181"/>
                  </a:lnTo>
                  <a:lnTo>
                    <a:pt x="536" y="179"/>
                  </a:lnTo>
                  <a:lnTo>
                    <a:pt x="541" y="174"/>
                  </a:lnTo>
                  <a:lnTo>
                    <a:pt x="541" y="164"/>
                  </a:lnTo>
                  <a:lnTo>
                    <a:pt x="541" y="159"/>
                  </a:lnTo>
                  <a:lnTo>
                    <a:pt x="544" y="154"/>
                  </a:lnTo>
                  <a:lnTo>
                    <a:pt x="551" y="147"/>
                  </a:lnTo>
                  <a:lnTo>
                    <a:pt x="560" y="140"/>
                  </a:lnTo>
                  <a:lnTo>
                    <a:pt x="569" y="139"/>
                  </a:lnTo>
                  <a:lnTo>
                    <a:pt x="570" y="139"/>
                  </a:lnTo>
                  <a:lnTo>
                    <a:pt x="583" y="138"/>
                  </a:lnTo>
                  <a:lnTo>
                    <a:pt x="602" y="121"/>
                  </a:lnTo>
                  <a:lnTo>
                    <a:pt x="601" y="118"/>
                  </a:lnTo>
                  <a:lnTo>
                    <a:pt x="612" y="111"/>
                  </a:lnTo>
                  <a:lnTo>
                    <a:pt x="621" y="108"/>
                  </a:lnTo>
                  <a:lnTo>
                    <a:pt x="624" y="106"/>
                  </a:lnTo>
                  <a:lnTo>
                    <a:pt x="628" y="96"/>
                  </a:lnTo>
                  <a:lnTo>
                    <a:pt x="628" y="94"/>
                  </a:lnTo>
                  <a:lnTo>
                    <a:pt x="628" y="89"/>
                  </a:lnTo>
                  <a:lnTo>
                    <a:pt x="638" y="82"/>
                  </a:lnTo>
                  <a:lnTo>
                    <a:pt x="649" y="72"/>
                  </a:lnTo>
                  <a:lnTo>
                    <a:pt x="652" y="75"/>
                  </a:lnTo>
                  <a:lnTo>
                    <a:pt x="650" y="79"/>
                  </a:lnTo>
                  <a:lnTo>
                    <a:pt x="662" y="80"/>
                  </a:lnTo>
                  <a:lnTo>
                    <a:pt x="662" y="79"/>
                  </a:lnTo>
                  <a:lnTo>
                    <a:pt x="663" y="76"/>
                  </a:lnTo>
                  <a:lnTo>
                    <a:pt x="666" y="69"/>
                  </a:lnTo>
                  <a:lnTo>
                    <a:pt x="670" y="65"/>
                  </a:lnTo>
                  <a:lnTo>
                    <a:pt x="680" y="59"/>
                  </a:lnTo>
                  <a:lnTo>
                    <a:pt x="682" y="57"/>
                  </a:lnTo>
                  <a:lnTo>
                    <a:pt x="689" y="59"/>
                  </a:lnTo>
                  <a:lnTo>
                    <a:pt x="691" y="61"/>
                  </a:lnTo>
                  <a:lnTo>
                    <a:pt x="695" y="61"/>
                  </a:lnTo>
                  <a:lnTo>
                    <a:pt x="698" y="58"/>
                  </a:lnTo>
                  <a:lnTo>
                    <a:pt x="699" y="58"/>
                  </a:lnTo>
                  <a:lnTo>
                    <a:pt x="704" y="41"/>
                  </a:lnTo>
                  <a:lnTo>
                    <a:pt x="706" y="39"/>
                  </a:lnTo>
                  <a:lnTo>
                    <a:pt x="709" y="34"/>
                  </a:lnTo>
                  <a:lnTo>
                    <a:pt x="718" y="32"/>
                  </a:lnTo>
                  <a:lnTo>
                    <a:pt x="720" y="25"/>
                  </a:lnTo>
                  <a:lnTo>
                    <a:pt x="721" y="12"/>
                  </a:lnTo>
                  <a:lnTo>
                    <a:pt x="721" y="2"/>
                  </a:lnTo>
                  <a:lnTo>
                    <a:pt x="723" y="0"/>
                  </a:lnTo>
                  <a:lnTo>
                    <a:pt x="714" y="1"/>
                  </a:lnTo>
                  <a:lnTo>
                    <a:pt x="707" y="2"/>
                  </a:lnTo>
                  <a:lnTo>
                    <a:pt x="699" y="2"/>
                  </a:lnTo>
                  <a:lnTo>
                    <a:pt x="699" y="5"/>
                  </a:lnTo>
                  <a:lnTo>
                    <a:pt x="681" y="8"/>
                  </a:lnTo>
                  <a:lnTo>
                    <a:pt x="678" y="8"/>
                  </a:lnTo>
                  <a:lnTo>
                    <a:pt x="675" y="9"/>
                  </a:lnTo>
                  <a:lnTo>
                    <a:pt x="673" y="9"/>
                  </a:lnTo>
                  <a:lnTo>
                    <a:pt x="671" y="9"/>
                  </a:lnTo>
                  <a:lnTo>
                    <a:pt x="668" y="11"/>
                  </a:lnTo>
                  <a:lnTo>
                    <a:pt x="662" y="11"/>
                  </a:lnTo>
                  <a:lnTo>
                    <a:pt x="650" y="12"/>
                  </a:lnTo>
                  <a:lnTo>
                    <a:pt x="642" y="15"/>
                  </a:lnTo>
                  <a:lnTo>
                    <a:pt x="639" y="15"/>
                  </a:lnTo>
                  <a:lnTo>
                    <a:pt x="638" y="15"/>
                  </a:lnTo>
                  <a:lnTo>
                    <a:pt x="623" y="18"/>
                  </a:lnTo>
                  <a:lnTo>
                    <a:pt x="619" y="18"/>
                  </a:lnTo>
                  <a:lnTo>
                    <a:pt x="609" y="19"/>
                  </a:lnTo>
                  <a:lnTo>
                    <a:pt x="587" y="22"/>
                  </a:lnTo>
                  <a:lnTo>
                    <a:pt x="585" y="22"/>
                  </a:lnTo>
                  <a:lnTo>
                    <a:pt x="569" y="25"/>
                  </a:lnTo>
                  <a:lnTo>
                    <a:pt x="556" y="26"/>
                  </a:lnTo>
                  <a:lnTo>
                    <a:pt x="554" y="26"/>
                  </a:lnTo>
                  <a:lnTo>
                    <a:pt x="551" y="26"/>
                  </a:lnTo>
                  <a:lnTo>
                    <a:pt x="549" y="29"/>
                  </a:lnTo>
                  <a:lnTo>
                    <a:pt x="542" y="30"/>
                  </a:lnTo>
                  <a:lnTo>
                    <a:pt x="530" y="32"/>
                  </a:lnTo>
                  <a:lnTo>
                    <a:pt x="523" y="32"/>
                  </a:lnTo>
                  <a:lnTo>
                    <a:pt x="516" y="33"/>
                  </a:lnTo>
                  <a:lnTo>
                    <a:pt x="506" y="34"/>
                  </a:lnTo>
                  <a:lnTo>
                    <a:pt x="504" y="34"/>
                  </a:lnTo>
                  <a:lnTo>
                    <a:pt x="502" y="34"/>
                  </a:lnTo>
                  <a:lnTo>
                    <a:pt x="486" y="36"/>
                  </a:lnTo>
                  <a:lnTo>
                    <a:pt x="477" y="39"/>
                  </a:lnTo>
                  <a:lnTo>
                    <a:pt x="457" y="40"/>
                  </a:lnTo>
                  <a:lnTo>
                    <a:pt x="450" y="40"/>
                  </a:lnTo>
                  <a:lnTo>
                    <a:pt x="443" y="41"/>
                  </a:lnTo>
                  <a:lnTo>
                    <a:pt x="440" y="41"/>
                  </a:lnTo>
                  <a:lnTo>
                    <a:pt x="439" y="41"/>
                  </a:lnTo>
                  <a:lnTo>
                    <a:pt x="427" y="41"/>
                  </a:lnTo>
                  <a:lnTo>
                    <a:pt x="415" y="43"/>
                  </a:lnTo>
                  <a:lnTo>
                    <a:pt x="414" y="43"/>
                  </a:lnTo>
                  <a:lnTo>
                    <a:pt x="409" y="43"/>
                  </a:lnTo>
                  <a:lnTo>
                    <a:pt x="401" y="46"/>
                  </a:lnTo>
                  <a:lnTo>
                    <a:pt x="396" y="46"/>
                  </a:lnTo>
                  <a:lnTo>
                    <a:pt x="385" y="47"/>
                  </a:lnTo>
                  <a:lnTo>
                    <a:pt x="371" y="48"/>
                  </a:lnTo>
                  <a:lnTo>
                    <a:pt x="368" y="48"/>
                  </a:lnTo>
                  <a:lnTo>
                    <a:pt x="361" y="50"/>
                  </a:lnTo>
                  <a:lnTo>
                    <a:pt x="355" y="50"/>
                  </a:lnTo>
                  <a:lnTo>
                    <a:pt x="353" y="50"/>
                  </a:lnTo>
                  <a:lnTo>
                    <a:pt x="342" y="51"/>
                  </a:lnTo>
                  <a:lnTo>
                    <a:pt x="335" y="51"/>
                  </a:lnTo>
                  <a:lnTo>
                    <a:pt x="328" y="51"/>
                  </a:lnTo>
                  <a:lnTo>
                    <a:pt x="325" y="51"/>
                  </a:lnTo>
                  <a:lnTo>
                    <a:pt x="318" y="51"/>
                  </a:lnTo>
                  <a:lnTo>
                    <a:pt x="310" y="53"/>
                  </a:lnTo>
                  <a:lnTo>
                    <a:pt x="307" y="54"/>
                  </a:lnTo>
                  <a:lnTo>
                    <a:pt x="304" y="55"/>
                  </a:lnTo>
                  <a:lnTo>
                    <a:pt x="303" y="53"/>
                  </a:lnTo>
                  <a:lnTo>
                    <a:pt x="293" y="55"/>
                  </a:lnTo>
                  <a:lnTo>
                    <a:pt x="288" y="55"/>
                  </a:lnTo>
                  <a:lnTo>
                    <a:pt x="282" y="55"/>
                  </a:lnTo>
                  <a:lnTo>
                    <a:pt x="278" y="57"/>
                  </a:lnTo>
                  <a:lnTo>
                    <a:pt x="263" y="58"/>
                  </a:lnTo>
                  <a:lnTo>
                    <a:pt x="259" y="59"/>
                  </a:lnTo>
                  <a:lnTo>
                    <a:pt x="257" y="59"/>
                  </a:lnTo>
                  <a:lnTo>
                    <a:pt x="247" y="59"/>
                  </a:lnTo>
                  <a:lnTo>
                    <a:pt x="239" y="61"/>
                  </a:lnTo>
                  <a:lnTo>
                    <a:pt x="228" y="62"/>
                  </a:lnTo>
                  <a:lnTo>
                    <a:pt x="221" y="64"/>
                  </a:lnTo>
                  <a:lnTo>
                    <a:pt x="213" y="65"/>
                  </a:lnTo>
                  <a:lnTo>
                    <a:pt x="209" y="65"/>
                  </a:lnTo>
                  <a:lnTo>
                    <a:pt x="195" y="66"/>
                  </a:lnTo>
                  <a:lnTo>
                    <a:pt x="195" y="64"/>
                  </a:lnTo>
                  <a:lnTo>
                    <a:pt x="175" y="64"/>
                  </a:lnTo>
                  <a:lnTo>
                    <a:pt x="177" y="66"/>
                  </a:lnTo>
                  <a:lnTo>
                    <a:pt x="178" y="69"/>
                  </a:lnTo>
                  <a:lnTo>
                    <a:pt x="180" y="83"/>
                  </a:lnTo>
                  <a:lnTo>
                    <a:pt x="160" y="85"/>
                  </a:lnTo>
                  <a:lnTo>
                    <a:pt x="152" y="86"/>
                  </a:lnTo>
                  <a:lnTo>
                    <a:pt x="142" y="86"/>
                  </a:lnTo>
                  <a:lnTo>
                    <a:pt x="139" y="86"/>
                  </a:lnTo>
                  <a:lnTo>
                    <a:pt x="137" y="86"/>
                  </a:lnTo>
                  <a:lnTo>
                    <a:pt x="119" y="89"/>
                  </a:lnTo>
                  <a:lnTo>
                    <a:pt x="114" y="89"/>
                  </a:lnTo>
                  <a:lnTo>
                    <a:pt x="113" y="89"/>
                  </a:lnTo>
                </a:path>
              </a:pathLst>
            </a:custGeom>
            <a:solidFill>
              <a:schemeClr val="tx2">
                <a:lumMod val="40000"/>
                <a:lumOff val="60000"/>
              </a:schemeClr>
            </a:solidFill>
            <a:ln w="6350" cap="rnd">
              <a:solidFill>
                <a:schemeClr val="bg1"/>
              </a:solidFill>
              <a:round/>
              <a:headEnd/>
              <a:tailEnd/>
            </a:ln>
            <a:extLst/>
          </p:spPr>
          <p:txBody>
            <a:bodyPr/>
            <a:lstStyle/>
            <a:p>
              <a:endParaRPr lang="en-US"/>
            </a:p>
          </p:txBody>
        </p:sp>
        <p:sp>
          <p:nvSpPr>
            <p:cNvPr id="11" name="TextBox 10"/>
            <p:cNvSpPr txBox="1"/>
            <p:nvPr/>
          </p:nvSpPr>
          <p:spPr>
            <a:xfrm>
              <a:off x="4416408" y="5949270"/>
              <a:ext cx="321873" cy="461665"/>
            </a:xfrm>
            <a:prstGeom prst="rect">
              <a:avLst/>
            </a:prstGeom>
            <a:noFill/>
          </p:spPr>
          <p:txBody>
            <a:bodyPr wrap="square" rtlCol="0">
              <a:spAutoFit/>
            </a:bodyPr>
            <a:lstStyle/>
            <a:p>
              <a:r>
                <a:rPr lang="en-US" sz="2400" dirty="0" smtClean="0"/>
                <a:t>*</a:t>
              </a:r>
              <a:endParaRPr lang="en-US" sz="2400" dirty="0"/>
            </a:p>
          </p:txBody>
        </p:sp>
        <p:sp>
          <p:nvSpPr>
            <p:cNvPr id="99" name="Text Box 279"/>
            <p:cNvSpPr txBox="1">
              <a:spLocks noChangeArrowheads="1"/>
            </p:cNvSpPr>
            <p:nvPr/>
          </p:nvSpPr>
          <p:spPr bwMode="auto">
            <a:xfrm>
              <a:off x="4794996" y="6026215"/>
              <a:ext cx="3214021" cy="307777"/>
            </a:xfrm>
            <a:prstGeom prst="rect">
              <a:avLst/>
            </a:prstGeom>
            <a:noFill/>
            <a:ln w="9525">
              <a:noFill/>
              <a:miter lim="800000"/>
              <a:headEnd/>
              <a:tailEnd/>
            </a:ln>
          </p:spPr>
          <p:txBody>
            <a:bodyPr wrap="none" lIns="0" tIns="0" rIns="0" bIns="0">
              <a:spAutoFit/>
            </a:bodyPr>
            <a:lstStyle/>
            <a:p>
              <a:r>
                <a:rPr lang="en-US" sz="1000" dirty="0" smtClean="0">
                  <a:latin typeface="Helvetica" panose="020B0604020202020204" pitchFamily="34" charset="0"/>
                  <a:cs typeface="Helvetica" panose="020B0604020202020204" pitchFamily="34" charset="0"/>
                </a:rPr>
                <a:t>Additional Fees for Small DG Customers are Applicable, </a:t>
              </a:r>
            </a:p>
            <a:p>
              <a:r>
                <a:rPr lang="en-US" sz="1000" dirty="0" smtClean="0">
                  <a:latin typeface="Helvetica" panose="020B0604020202020204" pitchFamily="34" charset="0"/>
                  <a:cs typeface="Helvetica" panose="020B0604020202020204" pitchFamily="34" charset="0"/>
                </a:rPr>
                <a:t>at Least for Certain IOUs or Customers</a:t>
              </a:r>
              <a:endParaRPr lang="en-US" sz="1000" dirty="0">
                <a:latin typeface="Helvetica" panose="020B0604020202020204" pitchFamily="34" charset="0"/>
                <a:cs typeface="Helvetica" panose="020B0604020202020204" pitchFamily="34" charset="0"/>
              </a:endParaRPr>
            </a:p>
          </p:txBody>
        </p:sp>
        <p:sp>
          <p:nvSpPr>
            <p:cNvPr id="107" name="TextBox 106"/>
            <p:cNvSpPr txBox="1"/>
            <p:nvPr/>
          </p:nvSpPr>
          <p:spPr>
            <a:xfrm>
              <a:off x="6828827" y="4071179"/>
              <a:ext cx="321873" cy="461665"/>
            </a:xfrm>
            <a:prstGeom prst="rect">
              <a:avLst/>
            </a:prstGeom>
            <a:noFill/>
            <a:ln>
              <a:noFill/>
            </a:ln>
          </p:spPr>
          <p:txBody>
            <a:bodyPr wrap="square" rtlCol="0">
              <a:spAutoFit/>
            </a:bodyPr>
            <a:lstStyle/>
            <a:p>
              <a:r>
                <a:rPr lang="en-US" sz="2400" dirty="0" smtClean="0">
                  <a:solidFill>
                    <a:schemeClr val="bg1"/>
                  </a:solidFill>
                </a:rPr>
                <a:t>*</a:t>
              </a:r>
              <a:endParaRPr lang="en-US" sz="2400" dirty="0">
                <a:solidFill>
                  <a:schemeClr val="bg1"/>
                </a:solidFill>
              </a:endParaRPr>
            </a:p>
          </p:txBody>
        </p:sp>
        <p:sp>
          <p:nvSpPr>
            <p:cNvPr id="109" name="Rectangle 284"/>
            <p:cNvSpPr>
              <a:spLocks noChangeArrowheads="1"/>
            </p:cNvSpPr>
            <p:nvPr/>
          </p:nvSpPr>
          <p:spPr bwMode="auto">
            <a:xfrm>
              <a:off x="688441" y="5582643"/>
              <a:ext cx="214311" cy="163437"/>
            </a:xfrm>
            <a:prstGeom prst="rect">
              <a:avLst/>
            </a:prstGeom>
            <a:solidFill>
              <a:srgbClr val="1070B4"/>
            </a:solidFill>
            <a:ln w="6350" cap="rnd">
              <a:noFill/>
              <a:round/>
              <a:headEnd/>
              <a:tailEnd/>
            </a:ln>
          </p:spPr>
          <p:txBody>
            <a:bodyPr/>
            <a:lstStyle/>
            <a:p>
              <a:endParaRPr lang="en-US"/>
            </a:p>
          </p:txBody>
        </p:sp>
        <p:sp>
          <p:nvSpPr>
            <p:cNvPr id="110" name="Text Box 279"/>
            <p:cNvSpPr txBox="1">
              <a:spLocks noChangeArrowheads="1"/>
            </p:cNvSpPr>
            <p:nvPr/>
          </p:nvSpPr>
          <p:spPr bwMode="auto">
            <a:xfrm>
              <a:off x="969428" y="5582643"/>
              <a:ext cx="631583" cy="153888"/>
            </a:xfrm>
            <a:prstGeom prst="rect">
              <a:avLst/>
            </a:prstGeom>
            <a:noFill/>
            <a:ln w="9525">
              <a:noFill/>
              <a:miter lim="800000"/>
              <a:headEnd/>
              <a:tailEnd/>
            </a:ln>
          </p:spPr>
          <p:txBody>
            <a:bodyPr wrap="none" lIns="0" tIns="0" rIns="0" bIns="0">
              <a:spAutoFit/>
            </a:bodyPr>
            <a:lstStyle/>
            <a:p>
              <a:r>
                <a:rPr lang="en-US" sz="1000" dirty="0" smtClean="0">
                  <a:latin typeface="Helvetica" panose="020B0604020202020204" pitchFamily="34" charset="0"/>
                  <a:cs typeface="Helvetica" panose="020B0604020202020204" pitchFamily="34" charset="0"/>
                </a:rPr>
                <a:t>Retail Rate</a:t>
              </a:r>
              <a:endParaRPr lang="en-US" sz="1000" dirty="0">
                <a:latin typeface="Helvetica" panose="020B0604020202020204" pitchFamily="34" charset="0"/>
                <a:cs typeface="Helvetica" panose="020B0604020202020204" pitchFamily="34" charset="0"/>
              </a:endParaRPr>
            </a:p>
          </p:txBody>
        </p:sp>
      </p:grpSp>
      <p:sp>
        <p:nvSpPr>
          <p:cNvPr id="100" name="TextBox 99"/>
          <p:cNvSpPr txBox="1"/>
          <p:nvPr/>
        </p:nvSpPr>
        <p:spPr>
          <a:xfrm>
            <a:off x="7085491" y="3897313"/>
            <a:ext cx="321873" cy="461665"/>
          </a:xfrm>
          <a:prstGeom prst="rect">
            <a:avLst/>
          </a:prstGeom>
          <a:noFill/>
          <a:ln>
            <a:noFill/>
          </a:ln>
        </p:spPr>
        <p:txBody>
          <a:bodyPr wrap="square" rtlCol="0">
            <a:spAutoFit/>
          </a:bodyPr>
          <a:lstStyle/>
          <a:p>
            <a:r>
              <a:rPr lang="en-US" sz="2400" dirty="0" smtClean="0">
                <a:solidFill>
                  <a:schemeClr val="bg1"/>
                </a:solidFill>
              </a:rPr>
              <a:t>*</a:t>
            </a:r>
            <a:endParaRPr lang="en-US" sz="2400" dirty="0">
              <a:solidFill>
                <a:schemeClr val="bg1"/>
              </a:solidFill>
            </a:endParaRPr>
          </a:p>
        </p:txBody>
      </p:sp>
      <p:sp>
        <p:nvSpPr>
          <p:cNvPr id="101" name="TextBox 100"/>
          <p:cNvSpPr txBox="1"/>
          <p:nvPr/>
        </p:nvSpPr>
        <p:spPr>
          <a:xfrm>
            <a:off x="7281090" y="2590687"/>
            <a:ext cx="320268" cy="461665"/>
          </a:xfrm>
          <a:prstGeom prst="rect">
            <a:avLst/>
          </a:prstGeom>
          <a:noFill/>
          <a:ln>
            <a:noFill/>
          </a:ln>
        </p:spPr>
        <p:txBody>
          <a:bodyPr wrap="square" rtlCol="0">
            <a:spAutoFit/>
          </a:bodyPr>
          <a:lstStyle/>
          <a:p>
            <a:r>
              <a:rPr lang="en-US" sz="2400" dirty="0" smtClean="0">
                <a:solidFill>
                  <a:schemeClr val="bg1"/>
                </a:solidFill>
              </a:rPr>
              <a:t>*</a:t>
            </a:r>
            <a:endParaRPr lang="en-US" sz="2400" dirty="0">
              <a:solidFill>
                <a:schemeClr val="bg1"/>
              </a:solidFill>
            </a:endParaRPr>
          </a:p>
        </p:txBody>
      </p:sp>
      <p:sp>
        <p:nvSpPr>
          <p:cNvPr id="102" name="TextBox 101"/>
          <p:cNvSpPr txBox="1"/>
          <p:nvPr/>
        </p:nvSpPr>
        <p:spPr>
          <a:xfrm>
            <a:off x="6015445" y="4433242"/>
            <a:ext cx="321873" cy="461665"/>
          </a:xfrm>
          <a:prstGeom prst="rect">
            <a:avLst/>
          </a:prstGeom>
          <a:noFill/>
          <a:ln>
            <a:noFill/>
          </a:ln>
        </p:spPr>
        <p:txBody>
          <a:bodyPr wrap="square" rtlCol="0">
            <a:spAutoFit/>
          </a:bodyPr>
          <a:lstStyle/>
          <a:p>
            <a:r>
              <a:rPr lang="en-US" sz="2400" dirty="0" smtClean="0">
                <a:solidFill>
                  <a:schemeClr val="bg1"/>
                </a:solidFill>
              </a:rPr>
              <a:t>*</a:t>
            </a:r>
            <a:endParaRPr lang="en-US" sz="2400" dirty="0">
              <a:solidFill>
                <a:schemeClr val="bg1"/>
              </a:solidFill>
            </a:endParaRPr>
          </a:p>
        </p:txBody>
      </p:sp>
      <p:sp>
        <p:nvSpPr>
          <p:cNvPr id="108" name="Text Box 237"/>
          <p:cNvSpPr txBox="1">
            <a:spLocks noChangeArrowheads="1"/>
          </p:cNvSpPr>
          <p:nvPr/>
        </p:nvSpPr>
        <p:spPr bwMode="auto">
          <a:xfrm>
            <a:off x="2952750" y="1365250"/>
            <a:ext cx="3276600" cy="290513"/>
          </a:xfrm>
          <a:prstGeom prst="rect">
            <a:avLst/>
          </a:prstGeom>
          <a:noFill/>
          <a:ln w="9525">
            <a:noFill/>
            <a:miter lim="800000"/>
            <a:headEnd/>
            <a:tailEnd/>
          </a:ln>
        </p:spPr>
        <p:txBody>
          <a:bodyPr>
            <a:spAutoFit/>
          </a:bodyPr>
          <a:lstStyle/>
          <a:p>
            <a:pPr algn="ctr"/>
            <a:r>
              <a:rPr lang="en-US" sz="1300" b="1" dirty="0">
                <a:latin typeface="Helvetica" panose="020B0604020202020204" pitchFamily="34" charset="0"/>
                <a:cs typeface="Helvetica" panose="020B0604020202020204" pitchFamily="34" charset="0"/>
              </a:rPr>
              <a:t>www.dsireusa.org / </a:t>
            </a:r>
            <a:r>
              <a:rPr lang="en-US" sz="1300" b="1" dirty="0" smtClean="0">
                <a:latin typeface="Helvetica" panose="020B0604020202020204" pitchFamily="34" charset="0"/>
                <a:cs typeface="Helvetica" panose="020B0604020202020204" pitchFamily="34" charset="0"/>
              </a:rPr>
              <a:t>September 2025</a:t>
            </a:r>
            <a:endParaRPr lang="en-US" sz="1300" b="1" dirty="0">
              <a:latin typeface="Helvetica" panose="020B0604020202020204" pitchFamily="34" charset="0"/>
              <a:cs typeface="Helvetica" panose="020B0604020202020204" pitchFamily="34" charset="0"/>
            </a:endParaRPr>
          </a:p>
        </p:txBody>
      </p:sp>
      <p:sp>
        <p:nvSpPr>
          <p:cNvPr id="113" name="TextBox 112"/>
          <p:cNvSpPr txBox="1"/>
          <p:nvPr/>
        </p:nvSpPr>
        <p:spPr>
          <a:xfrm>
            <a:off x="2495019" y="4154224"/>
            <a:ext cx="346394" cy="461665"/>
          </a:xfrm>
          <a:prstGeom prst="rect">
            <a:avLst/>
          </a:prstGeom>
          <a:noFill/>
          <a:ln>
            <a:noFill/>
          </a:ln>
        </p:spPr>
        <p:txBody>
          <a:bodyPr wrap="square" rtlCol="0">
            <a:spAutoFit/>
          </a:bodyPr>
          <a:lstStyle/>
          <a:p>
            <a:r>
              <a:rPr lang="en-US" sz="2400" dirty="0" smtClean="0">
                <a:solidFill>
                  <a:schemeClr val="bg1"/>
                </a:solidFill>
              </a:rPr>
              <a:t>*</a:t>
            </a:r>
            <a:endParaRPr lang="en-US" sz="2400" dirty="0">
              <a:solidFill>
                <a:schemeClr val="bg1"/>
              </a:solidFill>
            </a:endParaRPr>
          </a:p>
        </p:txBody>
      </p:sp>
      <p:sp>
        <p:nvSpPr>
          <p:cNvPr id="105" name="TextBox 104"/>
          <p:cNvSpPr txBox="1"/>
          <p:nvPr/>
        </p:nvSpPr>
        <p:spPr>
          <a:xfrm>
            <a:off x="4137433" y="4727710"/>
            <a:ext cx="346394" cy="461665"/>
          </a:xfrm>
          <a:prstGeom prst="rect">
            <a:avLst/>
          </a:prstGeom>
          <a:noFill/>
          <a:ln>
            <a:noFill/>
          </a:ln>
        </p:spPr>
        <p:txBody>
          <a:bodyPr wrap="square" rtlCol="0">
            <a:spAutoFit/>
          </a:bodyPr>
          <a:lstStyle/>
          <a:p>
            <a:r>
              <a:rPr lang="en-US" sz="2400" dirty="0" smtClean="0">
                <a:solidFill>
                  <a:schemeClr val="bg1"/>
                </a:solidFill>
              </a:rPr>
              <a:t>*</a:t>
            </a:r>
            <a:endParaRPr lang="en-US" sz="2400" dirty="0">
              <a:solidFill>
                <a:schemeClr val="bg1"/>
              </a:solidFill>
            </a:endParaRPr>
          </a:p>
        </p:txBody>
      </p:sp>
      <p:sp>
        <p:nvSpPr>
          <p:cNvPr id="112" name="TextBox 111"/>
          <p:cNvSpPr txBox="1"/>
          <p:nvPr/>
        </p:nvSpPr>
        <p:spPr>
          <a:xfrm>
            <a:off x="8011263" y="5567504"/>
            <a:ext cx="404443" cy="230832"/>
          </a:xfrm>
          <a:prstGeom prst="rect">
            <a:avLst/>
          </a:prstGeom>
          <a:solidFill>
            <a:srgbClr val="1070B4"/>
          </a:solidFill>
          <a:ln>
            <a:solidFill>
              <a:schemeClr val="bg1">
                <a:lumMod val="65000"/>
              </a:schemeClr>
            </a:solidFill>
          </a:ln>
        </p:spPr>
        <p:txBody>
          <a:bodyPr wrap="square" rtlCol="0">
            <a:spAutoFit/>
          </a:bodyPr>
          <a:lstStyle>
            <a:defPPr>
              <a:defRPr lang="en-US"/>
            </a:defPPr>
            <a:lvl1pPr algn="ctr">
              <a:defRPr sz="900" b="1">
                <a:latin typeface="Helvetica" panose="020B0604020202020204" pitchFamily="34" charset="0"/>
                <a:cs typeface="Helvetica" panose="020B0604020202020204" pitchFamily="34" charset="0"/>
              </a:defRPr>
            </a:lvl1pPr>
          </a:lstStyle>
          <a:p>
            <a:r>
              <a:rPr lang="en-US" dirty="0">
                <a:solidFill>
                  <a:schemeClr val="bg1"/>
                </a:solidFill>
              </a:rPr>
              <a:t>PR</a:t>
            </a:r>
          </a:p>
        </p:txBody>
      </p:sp>
    </p:spTree>
    <p:extLst>
      <p:ext uri="{BB962C8B-B14F-4D97-AF65-F5344CB8AC3E}">
        <p14:creationId xmlns:p14="http://schemas.microsoft.com/office/powerpoint/2010/main" val="1645656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latin typeface="Helvetica" panose="020B0604020202020204" pitchFamily="34" charset="0"/>
                <a:cs typeface="Helvetica" panose="020B0604020202020204" pitchFamily="34" charset="0"/>
              </a:rPr>
              <a:t>Notes</a:t>
            </a:r>
            <a:endParaRPr lang="en-US" sz="2800" dirty="0">
              <a:latin typeface="Helvetica" panose="020B0604020202020204" pitchFamily="34" charset="0"/>
              <a:cs typeface="Helvetica" panose="020B0604020202020204" pitchFamily="34" charset="0"/>
            </a:endParaRPr>
          </a:p>
        </p:txBody>
      </p:sp>
      <p:sp>
        <p:nvSpPr>
          <p:cNvPr id="3" name="Content Placeholder 2"/>
          <p:cNvSpPr>
            <a:spLocks noGrp="1"/>
          </p:cNvSpPr>
          <p:nvPr>
            <p:ph idx="1"/>
          </p:nvPr>
        </p:nvSpPr>
        <p:spPr/>
        <p:txBody>
          <a:bodyPr/>
          <a:lstStyle/>
          <a:p>
            <a:r>
              <a:rPr lang="en-US" sz="1400" dirty="0" smtClean="0">
                <a:latin typeface="Helvetica" panose="020B0604020202020204" pitchFamily="34" charset="0"/>
                <a:cs typeface="Helvetica" panose="020B0604020202020204" pitchFamily="34" charset="0"/>
              </a:rPr>
              <a:t>New </a:t>
            </a:r>
            <a:r>
              <a:rPr lang="en-US" sz="1400" dirty="0">
                <a:latin typeface="Helvetica" panose="020B0604020202020204" pitchFamily="34" charset="0"/>
                <a:cs typeface="Helvetica" panose="020B0604020202020204" pitchFamily="34" charset="0"/>
              </a:rPr>
              <a:t>York offers net metering for small customer-generators, but has alternative compensation mechanisms for larger customer-generators. </a:t>
            </a:r>
            <a:endParaRPr lang="en-US" sz="1400" dirty="0" smtClean="0">
              <a:latin typeface="Helvetica" panose="020B0604020202020204" pitchFamily="34" charset="0"/>
              <a:cs typeface="Helvetica" panose="020B0604020202020204" pitchFamily="34" charset="0"/>
            </a:endParaRPr>
          </a:p>
          <a:p>
            <a:r>
              <a:rPr lang="en-US" sz="1400" dirty="0" smtClean="0">
                <a:latin typeface="Helvetica" panose="020B0604020202020204" pitchFamily="34" charset="0"/>
                <a:cs typeface="Helvetica" panose="020B0604020202020204" pitchFamily="34" charset="0"/>
              </a:rPr>
              <a:t>Vermont utilizes retail rate net metering, but applies negative credit adjustors to all production.</a:t>
            </a:r>
          </a:p>
          <a:p>
            <a:r>
              <a:rPr lang="en-US" sz="1400" dirty="0" smtClean="0">
                <a:latin typeface="Helvetica" panose="020B0604020202020204" pitchFamily="34" charset="0"/>
                <a:cs typeface="Helvetica" panose="020B0604020202020204" pitchFamily="34" charset="0"/>
              </a:rPr>
              <a:t>The </a:t>
            </a:r>
            <a:r>
              <a:rPr lang="en-US" sz="1400" dirty="0">
                <a:latin typeface="Helvetica" panose="020B0604020202020204" pitchFamily="34" charset="0"/>
                <a:cs typeface="Helvetica" panose="020B0604020202020204" pitchFamily="34" charset="0"/>
              </a:rPr>
              <a:t>Idaho Public Utilities Commission has required investor-owned utilities in the state to offer net metering through separate docket proceedings, and has approved an alternative compensation mechanism for one utility; however, no statewide net metering policy exists. </a:t>
            </a:r>
            <a:endParaRPr lang="en-US" sz="1400" u="sng" dirty="0" smtClean="0">
              <a:latin typeface="Helvetica" panose="020B0604020202020204" pitchFamily="34" charset="0"/>
              <a:cs typeface="Helvetica" panose="020B0604020202020204" pitchFamily="34" charset="0"/>
            </a:endParaRPr>
          </a:p>
          <a:p>
            <a:r>
              <a:rPr lang="en-US" sz="1400" dirty="0" smtClean="0">
                <a:latin typeface="Helvetica" panose="020B0604020202020204" pitchFamily="34" charset="0"/>
                <a:cs typeface="Helvetica" panose="020B0604020202020204" pitchFamily="34" charset="0"/>
              </a:rPr>
              <a:t>Oregon’s statewide policy applies to all of its IOUs with the exception of Idaho Power, which allows the company to mirror its Idaho policies.</a:t>
            </a:r>
          </a:p>
          <a:p>
            <a:r>
              <a:rPr lang="en-US" sz="1400" dirty="0" smtClean="0">
                <a:latin typeface="Helvetica" panose="020B0604020202020204" pitchFamily="34" charset="0"/>
                <a:cs typeface="Helvetica" panose="020B0604020202020204" pitchFamily="34" charset="0"/>
              </a:rPr>
              <a:t>Texas </a:t>
            </a:r>
            <a:r>
              <a:rPr lang="en-US" sz="1400" dirty="0">
                <a:latin typeface="Helvetica" panose="020B0604020202020204" pitchFamily="34" charset="0"/>
                <a:cs typeface="Helvetica" panose="020B0604020202020204" pitchFamily="34" charset="0"/>
              </a:rPr>
              <a:t>does not have statewide net metering rules; however, in May 2025, the Governor signed a bill allowing the Public Utility Commission to approve an "alternative method for compensating a distributed renewable generation owner</a:t>
            </a:r>
            <a:r>
              <a:rPr lang="en-US" sz="1400" dirty="0" smtClean="0">
                <a:latin typeface="Helvetica" panose="020B0604020202020204" pitchFamily="34" charset="0"/>
                <a:cs typeface="Helvetica" panose="020B0604020202020204" pitchFamily="34" charset="0"/>
              </a:rPr>
              <a:t>. "</a:t>
            </a:r>
            <a:r>
              <a:rPr lang="en-US" sz="1400" dirty="0">
                <a:latin typeface="Helvetica" panose="020B0604020202020204" pitchFamily="34" charset="0"/>
                <a:cs typeface="Helvetica" panose="020B0604020202020204" pitchFamily="34" charset="0"/>
              </a:rPr>
              <a:t>For investor-owned utilities that voluntarily offer compensation for qualifying facilities, the credit rate is the retail rate</a:t>
            </a:r>
            <a:r>
              <a:rPr lang="en-US" sz="1400" dirty="0" smtClean="0">
                <a:latin typeface="Helvetica" panose="020B0604020202020204" pitchFamily="34" charset="0"/>
                <a:cs typeface="Helvetica" panose="020B0604020202020204" pitchFamily="34" charset="0"/>
              </a:rPr>
              <a:t>. Additional </a:t>
            </a:r>
            <a:r>
              <a:rPr lang="en-US" sz="1400" dirty="0">
                <a:latin typeface="Helvetica" panose="020B0604020202020204" pitchFamily="34" charset="0"/>
                <a:cs typeface="Helvetica" panose="020B0604020202020204" pitchFamily="34" charset="0"/>
              </a:rPr>
              <a:t>Fees for Small DG Customers are Applicable, at Least for Certain IOUs or Customers</a:t>
            </a:r>
          </a:p>
        </p:txBody>
      </p:sp>
    </p:spTree>
    <p:extLst>
      <p:ext uri="{BB962C8B-B14F-4D97-AF65-F5344CB8AC3E}">
        <p14:creationId xmlns:p14="http://schemas.microsoft.com/office/powerpoint/2010/main" val="1923210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762000"/>
          </a:xfrm>
        </p:spPr>
        <p:txBody>
          <a:bodyPr/>
          <a:lstStyle/>
          <a:p>
            <a:r>
              <a:rPr lang="en-US" sz="2800" dirty="0">
                <a:latin typeface="Helvetica" panose="020B0604020202020204" pitchFamily="34" charset="0"/>
                <a:cs typeface="Helvetica" panose="020B0604020202020204" pitchFamily="34" charset="0"/>
              </a:rPr>
              <a:t>Distributed Generation Customer Credit Rates for Excess Generation</a:t>
            </a:r>
          </a:p>
        </p:txBody>
      </p:sp>
      <p:sp>
        <p:nvSpPr>
          <p:cNvPr id="3" name="Content Placeholder 2"/>
          <p:cNvSpPr>
            <a:spLocks noGrp="1"/>
          </p:cNvSpPr>
          <p:nvPr>
            <p:ph idx="1"/>
          </p:nvPr>
        </p:nvSpPr>
        <p:spPr/>
        <p:txBody>
          <a:bodyPr/>
          <a:lstStyle/>
          <a:p>
            <a:pPr marL="0" indent="0">
              <a:buNone/>
            </a:pPr>
            <a:r>
              <a:rPr lang="en-US" sz="1600" dirty="0">
                <a:latin typeface="Helvetica" panose="020B0604020202020204" pitchFamily="34" charset="0"/>
                <a:cs typeface="Helvetica" panose="020B0604020202020204" pitchFamily="34" charset="0"/>
              </a:rPr>
              <a:t>This map defines distributed generation customer credit rates for excess generation as the compensation rate for electricity that customers are directly exporting to the grid within the monthly billing period. These policy classifications do not refer </a:t>
            </a:r>
            <a:r>
              <a:rPr lang="en-US" sz="1600" dirty="0" smtClean="0">
                <a:latin typeface="Helvetica" panose="020B0604020202020204" pitchFamily="34" charset="0"/>
                <a:cs typeface="Helvetica" panose="020B0604020202020204" pitchFamily="34" charset="0"/>
              </a:rPr>
              <a:t>to monthly </a:t>
            </a:r>
            <a:r>
              <a:rPr lang="en-US" sz="1600" dirty="0">
                <a:latin typeface="Helvetica" panose="020B0604020202020204" pitchFamily="34" charset="0"/>
                <a:cs typeface="Helvetica" panose="020B0604020202020204" pitchFamily="34" charset="0"/>
              </a:rPr>
              <a:t>net excess generation, or the compensation that customers receive at the end of their billing period for the generation that they exported to the grid in excess of their consumption</a:t>
            </a:r>
            <a:r>
              <a:rPr lang="en-US" sz="1600" dirty="0" smtClean="0">
                <a:latin typeface="Helvetica" panose="020B0604020202020204" pitchFamily="34" charset="0"/>
                <a:cs typeface="Helvetica" panose="020B0604020202020204" pitchFamily="34" charset="0"/>
              </a:rPr>
              <a:t>.</a:t>
            </a:r>
          </a:p>
          <a:p>
            <a:pPr marL="0" indent="0">
              <a:buNone/>
            </a:pPr>
            <a:endParaRPr lang="en-US" sz="1400" dirty="0">
              <a:latin typeface="Helvetica" panose="020B0604020202020204" pitchFamily="34" charset="0"/>
              <a:cs typeface="Helvetica" panose="020B0604020202020204" pitchFamily="34" charset="0"/>
            </a:endParaRPr>
          </a:p>
          <a:p>
            <a:r>
              <a:rPr lang="en-US" sz="1400" dirty="0" smtClean="0">
                <a:latin typeface="Helvetica" panose="020B0604020202020204" pitchFamily="34" charset="0"/>
                <a:cs typeface="Helvetica" panose="020B0604020202020204" pitchFamily="34" charset="0"/>
              </a:rPr>
              <a:t>Avoided/Wholesale Cost</a:t>
            </a:r>
            <a:r>
              <a:rPr lang="en-US" sz="1400" dirty="0">
                <a:latin typeface="Helvetica" panose="020B0604020202020204" pitchFamily="34" charset="0"/>
                <a:cs typeface="Helvetica" panose="020B0604020202020204" pitchFamily="34" charset="0"/>
              </a:rPr>
              <a:t>: </a:t>
            </a:r>
            <a:r>
              <a:rPr lang="en-US" sz="1400" dirty="0" smtClean="0">
                <a:latin typeface="Helvetica" panose="020B0604020202020204" pitchFamily="34" charset="0"/>
                <a:cs typeface="Helvetica" panose="020B0604020202020204" pitchFamily="34" charset="0"/>
              </a:rPr>
              <a:t>Refers </a:t>
            </a:r>
            <a:r>
              <a:rPr lang="en-US" sz="1400" dirty="0">
                <a:latin typeface="Helvetica" panose="020B0604020202020204" pitchFamily="34" charset="0"/>
                <a:cs typeface="Helvetica" panose="020B0604020202020204" pitchFamily="34" charset="0"/>
              </a:rPr>
              <a:t>to the price that the utility would have had to pay to purchase electricity from another source or produce it itself. This </a:t>
            </a:r>
            <a:r>
              <a:rPr lang="en-US" sz="1400" dirty="0" smtClean="0">
                <a:latin typeface="Helvetica" panose="020B0604020202020204" pitchFamily="34" charset="0"/>
                <a:cs typeface="Helvetica" panose="020B0604020202020204" pitchFamily="34" charset="0"/>
              </a:rPr>
              <a:t>typically </a:t>
            </a:r>
            <a:r>
              <a:rPr lang="en-US" sz="1400" dirty="0">
                <a:latin typeface="Helvetica" panose="020B0604020202020204" pitchFamily="34" charset="0"/>
                <a:cs typeface="Helvetica" panose="020B0604020202020204" pitchFamily="34" charset="0"/>
              </a:rPr>
              <a:t>includes avoided energy and </a:t>
            </a:r>
            <a:r>
              <a:rPr lang="en-US" sz="1400" dirty="0" smtClean="0">
                <a:latin typeface="Helvetica" panose="020B0604020202020204" pitchFamily="34" charset="0"/>
                <a:cs typeface="Helvetica" panose="020B0604020202020204" pitchFamily="34" charset="0"/>
              </a:rPr>
              <a:t>generation capacity </a:t>
            </a:r>
            <a:r>
              <a:rPr lang="en-US" sz="1400" dirty="0">
                <a:latin typeface="Helvetica" panose="020B0604020202020204" pitchFamily="34" charset="0"/>
                <a:cs typeface="Helvetica" panose="020B0604020202020204" pitchFamily="34" charset="0"/>
              </a:rPr>
              <a:t>costs</a:t>
            </a:r>
            <a:r>
              <a:rPr lang="en-US" sz="1400" dirty="0" smtClean="0">
                <a:latin typeface="Helvetica" panose="020B0604020202020204" pitchFamily="34" charset="0"/>
                <a:cs typeface="Helvetica" panose="020B0604020202020204" pitchFamily="34" charset="0"/>
              </a:rPr>
              <a:t>.</a:t>
            </a:r>
          </a:p>
          <a:p>
            <a:r>
              <a:rPr lang="en-US" sz="1400" dirty="0" smtClean="0">
                <a:latin typeface="Helvetica" panose="020B0604020202020204" pitchFamily="34" charset="0"/>
                <a:cs typeface="Helvetica" panose="020B0604020202020204" pitchFamily="34" charset="0"/>
              </a:rPr>
              <a:t>Time of Use (TOU): Refers </a:t>
            </a:r>
            <a:r>
              <a:rPr lang="en-US" sz="1400" dirty="0">
                <a:latin typeface="Helvetica" panose="020B0604020202020204" pitchFamily="34" charset="0"/>
                <a:cs typeface="Helvetica" panose="020B0604020202020204" pitchFamily="34" charset="0"/>
              </a:rPr>
              <a:t>to compensation for generation that differs based on the time of generation and its value to the grid</a:t>
            </a:r>
            <a:r>
              <a:rPr lang="en-US" sz="1400" dirty="0" smtClean="0">
                <a:latin typeface="Helvetica" panose="020B0604020202020204" pitchFamily="34" charset="0"/>
                <a:cs typeface="Helvetica" panose="020B0604020202020204" pitchFamily="34" charset="0"/>
              </a:rPr>
              <a:t>.</a:t>
            </a:r>
          </a:p>
          <a:p>
            <a:r>
              <a:rPr lang="en-US" sz="1400" dirty="0">
                <a:latin typeface="Helvetica" panose="020B0604020202020204" pitchFamily="34" charset="0"/>
                <a:cs typeface="Helvetica" panose="020B0604020202020204" pitchFamily="34" charset="0"/>
              </a:rPr>
              <a:t>Between </a:t>
            </a:r>
            <a:r>
              <a:rPr lang="en-US" sz="1400" dirty="0" smtClean="0">
                <a:latin typeface="Helvetica" panose="020B0604020202020204" pitchFamily="34" charset="0"/>
                <a:cs typeface="Helvetica" panose="020B0604020202020204" pitchFamily="34" charset="0"/>
              </a:rPr>
              <a:t>Avoided Cost </a:t>
            </a:r>
            <a:r>
              <a:rPr lang="en-US" sz="1400" dirty="0">
                <a:latin typeface="Helvetica" panose="020B0604020202020204" pitchFamily="34" charset="0"/>
                <a:cs typeface="Helvetica" panose="020B0604020202020204" pitchFamily="34" charset="0"/>
              </a:rPr>
              <a:t>and </a:t>
            </a:r>
            <a:r>
              <a:rPr lang="en-US" sz="1400" dirty="0" smtClean="0">
                <a:latin typeface="Helvetica" panose="020B0604020202020204" pitchFamily="34" charset="0"/>
                <a:cs typeface="Helvetica" panose="020B0604020202020204" pitchFamily="34" charset="0"/>
              </a:rPr>
              <a:t>Retail</a:t>
            </a:r>
            <a:r>
              <a:rPr lang="en-US" sz="1400" dirty="0">
                <a:latin typeface="Helvetica" panose="020B0604020202020204" pitchFamily="34" charset="0"/>
                <a:cs typeface="Helvetica" panose="020B0604020202020204" pitchFamily="34" charset="0"/>
              </a:rPr>
              <a:t>: </a:t>
            </a:r>
            <a:r>
              <a:rPr lang="en-US" sz="1400" dirty="0" smtClean="0">
                <a:latin typeface="Helvetica" panose="020B0604020202020204" pitchFamily="34" charset="0"/>
                <a:cs typeface="Helvetica" panose="020B0604020202020204" pitchFamily="34" charset="0"/>
              </a:rPr>
              <a:t>When </a:t>
            </a:r>
            <a:r>
              <a:rPr lang="en-US" sz="1400" dirty="0">
                <a:latin typeface="Helvetica" panose="020B0604020202020204" pitchFamily="34" charset="0"/>
                <a:cs typeface="Helvetica" panose="020B0604020202020204" pitchFamily="34" charset="0"/>
              </a:rPr>
              <a:t>a customer is compensated at a rate higher than </a:t>
            </a:r>
            <a:r>
              <a:rPr lang="en-US" sz="1400" dirty="0" smtClean="0">
                <a:latin typeface="Helvetica" panose="020B0604020202020204" pitchFamily="34" charset="0"/>
                <a:cs typeface="Helvetica" panose="020B0604020202020204" pitchFamily="34" charset="0"/>
              </a:rPr>
              <a:t>the </a:t>
            </a:r>
            <a:r>
              <a:rPr lang="en-US" sz="1400" dirty="0">
                <a:latin typeface="Helvetica" panose="020B0604020202020204" pitchFamily="34" charset="0"/>
                <a:cs typeface="Helvetica" panose="020B0604020202020204" pitchFamily="34" charset="0"/>
              </a:rPr>
              <a:t>avoided cost, but not quite as high as the retail rate</a:t>
            </a:r>
            <a:r>
              <a:rPr lang="en-US" sz="1400" dirty="0" smtClean="0">
                <a:latin typeface="Helvetica" panose="020B0604020202020204" pitchFamily="34" charset="0"/>
                <a:cs typeface="Helvetica" panose="020B0604020202020204" pitchFamily="34" charset="0"/>
              </a:rPr>
              <a:t>.</a:t>
            </a:r>
          </a:p>
          <a:p>
            <a:r>
              <a:rPr lang="en-US" sz="1400" dirty="0">
                <a:latin typeface="Helvetica" panose="020B0604020202020204" pitchFamily="34" charset="0"/>
                <a:cs typeface="Helvetica" panose="020B0604020202020204" pitchFamily="34" charset="0"/>
              </a:rPr>
              <a:t>Retail </a:t>
            </a:r>
            <a:r>
              <a:rPr lang="en-US" sz="1400" dirty="0" smtClean="0">
                <a:latin typeface="Helvetica" panose="020B0604020202020204" pitchFamily="34" charset="0"/>
                <a:cs typeface="Helvetica" panose="020B0604020202020204" pitchFamily="34" charset="0"/>
              </a:rPr>
              <a:t>Rate</a:t>
            </a:r>
            <a:r>
              <a:rPr lang="en-US" sz="1400" dirty="0">
                <a:latin typeface="Helvetica" panose="020B0604020202020204" pitchFamily="34" charset="0"/>
                <a:cs typeface="Helvetica" panose="020B0604020202020204" pitchFamily="34" charset="0"/>
              </a:rPr>
              <a:t>: </a:t>
            </a:r>
            <a:r>
              <a:rPr lang="en-US" sz="1400" dirty="0" smtClean="0">
                <a:latin typeface="Helvetica" panose="020B0604020202020204" pitchFamily="34" charset="0"/>
                <a:cs typeface="Helvetica" panose="020B0604020202020204" pitchFamily="34" charset="0"/>
              </a:rPr>
              <a:t>The </a:t>
            </a:r>
            <a:r>
              <a:rPr lang="en-US" sz="1400" dirty="0">
                <a:latin typeface="Helvetica" panose="020B0604020202020204" pitchFamily="34" charset="0"/>
                <a:cs typeface="Helvetica" panose="020B0604020202020204" pitchFamily="34" charset="0"/>
              </a:rPr>
              <a:t>customer is compensated at the full retail rate that they pay for electricity (e.g., states that would be classified as having true net metering).</a:t>
            </a:r>
          </a:p>
        </p:txBody>
      </p:sp>
    </p:spTree>
    <p:extLst>
      <p:ext uri="{BB962C8B-B14F-4D97-AF65-F5344CB8AC3E}">
        <p14:creationId xmlns:p14="http://schemas.microsoft.com/office/powerpoint/2010/main" val="2620908464"/>
      </p:ext>
    </p:extLst>
  </p:cSld>
  <p:clrMapOvr>
    <a:masterClrMapping/>
  </p:clrMapOvr>
</p:sld>
</file>

<file path=ppt/theme/theme1.xml><?xml version="1.0" encoding="utf-8"?>
<a:theme xmlns:a="http://schemas.openxmlformats.org/drawingml/2006/main" name="Theme1">
  <a:themeElements>
    <a:clrScheme name="Custom 1">
      <a:dk1>
        <a:sysClr val="windowText" lastClr="000000"/>
      </a:dk1>
      <a:lt1>
        <a:sysClr val="window" lastClr="FFFFFF"/>
      </a:lt1>
      <a:dk2>
        <a:srgbClr val="7F7F7F"/>
      </a:dk2>
      <a:lt2>
        <a:srgbClr val="EEECE1"/>
      </a:lt2>
      <a:accent1>
        <a:srgbClr val="DF3911"/>
      </a:accent1>
      <a:accent2>
        <a:srgbClr val="EF6B16"/>
      </a:accent2>
      <a:accent3>
        <a:srgbClr val="EE9110"/>
      </a:accent3>
      <a:accent4>
        <a:srgbClr val="F1BD07"/>
      </a:accent4>
      <a:accent5>
        <a:srgbClr val="CC0000"/>
      </a:accent5>
      <a:accent6>
        <a:srgbClr val="7F7F7F"/>
      </a:accent6>
      <a:hlink>
        <a:srgbClr val="000000"/>
      </a:hlink>
      <a:folHlink>
        <a:srgbClr val="595959"/>
      </a:folHlink>
    </a:clrScheme>
    <a:fontScheme name="Custom 1">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AB12A220-07D5-4930-997C-04B65F224707}" vid="{81485280-E667-4D1E-8622-4705885F4AF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178FFBAE2F28D4EAF85E7C9DB84A26B" ma:contentTypeVersion="11" ma:contentTypeDescription="Create a new document." ma:contentTypeScope="" ma:versionID="38a3df44ec513658b84c7c6fbfb36d11">
  <xsd:schema xmlns:xsd="http://www.w3.org/2001/XMLSchema" xmlns:xs="http://www.w3.org/2001/XMLSchema" xmlns:p="http://schemas.microsoft.com/office/2006/metadata/properties" xmlns:ns3="bb4ce786-82e9-4d82-aea5-cea6766135ab" targetNamespace="http://schemas.microsoft.com/office/2006/metadata/properties" ma:root="true" ma:fieldsID="8e6fb99069afc8440ac9f78628f63007" ns3:_="">
    <xsd:import namespace="bb4ce786-82e9-4d82-aea5-cea6766135ab"/>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ServiceSystemTags" minOccurs="0"/>
                <xsd:element ref="ns3:MediaServiceSearchPropertie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4ce786-82e9-4d82-aea5-cea6766135a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E7895C-1714-4A36-A61C-26C40350DD1F}">
  <ds:schemaRefs>
    <ds:schemaRef ds:uri="http://purl.org/dc/elements/1.1/"/>
    <ds:schemaRef ds:uri="http://schemas.microsoft.com/office/2006/metadata/properties"/>
    <ds:schemaRef ds:uri="bb4ce786-82e9-4d82-aea5-cea6766135ab"/>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456DF6B1-37DB-4AC6-AA61-DB033250D616}">
  <ds:schemaRefs>
    <ds:schemaRef ds:uri="http://schemas.microsoft.com/sharepoint/v3/contenttype/forms"/>
  </ds:schemaRefs>
</ds:datastoreItem>
</file>

<file path=customXml/itemProps3.xml><?xml version="1.0" encoding="utf-8"?>
<ds:datastoreItem xmlns:ds="http://schemas.openxmlformats.org/officeDocument/2006/customXml" ds:itemID="{6CFB6F28-4454-4D3E-9DCF-D1DC538827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4ce786-82e9-4d82-aea5-cea6766135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202</TotalTime>
  <Words>434</Words>
  <Application>Microsoft Office PowerPoint</Application>
  <PresentationFormat>On-screen Show (4:3)</PresentationFormat>
  <Paragraphs>31</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Helvetica</vt:lpstr>
      <vt:lpstr>Tahoma</vt:lpstr>
      <vt:lpstr>Theme1</vt:lpstr>
      <vt:lpstr>PowerPoint Presentation</vt:lpstr>
      <vt:lpstr>Notes</vt:lpstr>
      <vt:lpstr>Distributed Generation Customer Credit Rates for Excess Generation</vt:lpstr>
    </vt:vector>
  </TitlesOfParts>
  <Company>North Carolina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Benjamin Inskeep</dc:creator>
  <cp:lastModifiedBy>Brian C. Lips</cp:lastModifiedBy>
  <cp:revision>37</cp:revision>
  <dcterms:created xsi:type="dcterms:W3CDTF">2015-03-16T18:32:51Z</dcterms:created>
  <dcterms:modified xsi:type="dcterms:W3CDTF">2025-10-10T18:17:45Z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0x010100B178FFBAE2F28D4EAF85E7C9DB84A26B</vt:lpwstr>
  </property>
</Properties>
</file>