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gMKv7zHZRgMxoVv17m8W0VOx5U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7d8514f9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37d8514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7d8514f97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37d8514f97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7d8514f97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37d8514f9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7d8514f97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7d8514f9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*TVA’s IRP was expected spring/summer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7d8514f97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37d8514f9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7d8514f97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37d8514f97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337d8514f97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819d2ea9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3819d2ea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 rot="5400000">
            <a:off x="3408150" y="-684000"/>
            <a:ext cx="23277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 rot="5400000">
            <a:off x="5463750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 rot="5400000">
            <a:off x="1272750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">
  <p:cSld name="Presentation 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7d8514f97_0_164"/>
          <p:cNvSpPr txBox="1"/>
          <p:nvPr>
            <p:ph idx="1" type="body"/>
          </p:nvPr>
        </p:nvSpPr>
        <p:spPr>
          <a:xfrm>
            <a:off x="914400" y="1371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457200" y="1476375"/>
            <a:ext cx="8229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Right">
  <p:cSld name="CUSTOM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675075"/>
            <a:ext cx="4952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/>
          <p:nvPr>
            <p:ph idx="2" type="pic"/>
          </p:nvPr>
        </p:nvSpPr>
        <p:spPr>
          <a:xfrm>
            <a:off x="5871000" y="3497711"/>
            <a:ext cx="3273000" cy="1645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/>
          <p:nvPr>
            <p:ph idx="3" type="pic"/>
          </p:nvPr>
        </p:nvSpPr>
        <p:spPr>
          <a:xfrm>
            <a:off x="5871000" y="2050747"/>
            <a:ext cx="3273000" cy="15546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4"/>
          <p:cNvSpPr/>
          <p:nvPr>
            <p:ph idx="4" type="pic"/>
          </p:nvPr>
        </p:nvSpPr>
        <p:spPr>
          <a:xfrm>
            <a:off x="5871000" y="459375"/>
            <a:ext cx="3273000" cy="16458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631600" y="1858950"/>
            <a:ext cx="49524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Right 1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457200" y="675075"/>
            <a:ext cx="4952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/>
          <p:nvPr>
            <p:ph idx="2" type="pic"/>
          </p:nvPr>
        </p:nvSpPr>
        <p:spPr>
          <a:xfrm>
            <a:off x="5871000" y="3497711"/>
            <a:ext cx="3273000" cy="1645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5"/>
          <p:cNvSpPr/>
          <p:nvPr>
            <p:ph idx="3" type="pic"/>
          </p:nvPr>
        </p:nvSpPr>
        <p:spPr>
          <a:xfrm>
            <a:off x="5871000" y="2050747"/>
            <a:ext cx="3273000" cy="15546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5"/>
          <p:cNvSpPr/>
          <p:nvPr>
            <p:ph idx="4" type="pic"/>
          </p:nvPr>
        </p:nvSpPr>
        <p:spPr>
          <a:xfrm>
            <a:off x="5871000" y="459375"/>
            <a:ext cx="3273000" cy="1645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631600" y="1858950"/>
            <a:ext cx="49524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476377"/>
            <a:ext cx="4038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476377"/>
            <a:ext cx="4038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457203" y="65050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4645028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457200" y="551650"/>
            <a:ext cx="7591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3575050" y="1076298"/>
            <a:ext cx="51117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457200" y="1076325"/>
            <a:ext cx="33792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476375"/>
            <a:ext cx="8229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915219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600" y="4645239"/>
            <a:ext cx="1941625" cy="395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s://www.dsireinsight.com/publications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jplindem@ncsu.edu" TargetMode="External"/><Relationship Id="rId4" Type="http://schemas.openxmlformats.org/officeDocument/2006/relationships/hyperlink" Target="mailto:dsire-admin@nc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7d8514f97_0_0"/>
          <p:cNvSpPr txBox="1"/>
          <p:nvPr/>
        </p:nvSpPr>
        <p:spPr>
          <a:xfrm>
            <a:off x="151500" y="1010875"/>
            <a:ext cx="8841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Navigating the Advanced Nuclear Policy Landscape: </a:t>
            </a:r>
            <a:endParaRPr b="1"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2025 So Far</a:t>
            </a:r>
            <a:endParaRPr b="1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g337d8514f97_0_0"/>
          <p:cNvSpPr txBox="1"/>
          <p:nvPr/>
        </p:nvSpPr>
        <p:spPr>
          <a:xfrm>
            <a:off x="1356460" y="2121494"/>
            <a:ext cx="64311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Justin Lindemann, Senior Policy Analyst </a:t>
            </a:r>
            <a:endParaRPr b="0" i="0" sz="1900" u="none" cap="none" strike="noStrike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NC Clean Energy Technology Center</a:t>
            </a:r>
            <a:endParaRPr b="0" i="0" sz="15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US" sz="15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Nuclear Advisory Council Q</a:t>
            </a:r>
            <a:r>
              <a:rPr b="1" i="1" lang="en-US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1" i="1" lang="en-US" sz="15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2025 Meeting</a:t>
            </a:r>
            <a:endParaRPr b="1" i="0" sz="15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September 15th</a:t>
            </a:r>
            <a:r>
              <a:rPr b="0" i="0" lang="en-US" sz="15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2025</a:t>
            </a:r>
            <a:endParaRPr b="0" i="0" sz="15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4" name="Google Shape;74;g337d8514f97_0_0"/>
          <p:cNvGrpSpPr/>
          <p:nvPr/>
        </p:nvGrpSpPr>
        <p:grpSpPr>
          <a:xfrm rot="-147993">
            <a:off x="6018086" y="3301838"/>
            <a:ext cx="2977263" cy="1703930"/>
            <a:chOff x="1032865" y="1384125"/>
            <a:chExt cx="7239000" cy="4038600"/>
          </a:xfrm>
        </p:grpSpPr>
        <p:sp>
          <p:nvSpPr>
            <p:cNvPr id="75" name="Google Shape;75;g337d8514f97_0_0"/>
            <p:cNvSpPr/>
            <p:nvPr/>
          </p:nvSpPr>
          <p:spPr>
            <a:xfrm>
              <a:off x="1032865" y="4216225"/>
              <a:ext cx="1136649" cy="838200"/>
            </a:xfrm>
            <a:custGeom>
              <a:rect b="b" l="l" r="r" t="t"/>
              <a:pathLst>
                <a:path extrusionOk="0" h="920" w="1184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g337d8514f97_0_0"/>
            <p:cNvSpPr/>
            <p:nvPr/>
          </p:nvSpPr>
          <p:spPr>
            <a:xfrm>
              <a:off x="6751040" y="2514425"/>
              <a:ext cx="788988" cy="482600"/>
            </a:xfrm>
            <a:custGeom>
              <a:rect b="b" l="l" r="r" t="t"/>
              <a:pathLst>
                <a:path extrusionOk="0" h="327" w="500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g337d8514f97_0_0"/>
            <p:cNvSpPr/>
            <p:nvPr/>
          </p:nvSpPr>
          <p:spPr>
            <a:xfrm>
              <a:off x="7620990" y="2408063"/>
              <a:ext cx="236538" cy="217487"/>
            </a:xfrm>
            <a:custGeom>
              <a:rect b="b" l="l" r="r" t="t"/>
              <a:pathLst>
                <a:path extrusionOk="0" h="148" w="149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337d8514f97_0_0"/>
            <p:cNvSpPr/>
            <p:nvPr/>
          </p:nvSpPr>
          <p:spPr>
            <a:xfrm>
              <a:off x="7284440" y="3031950"/>
              <a:ext cx="36513" cy="31750"/>
            </a:xfrm>
            <a:custGeom>
              <a:rect b="b" l="l" r="r" t="t"/>
              <a:pathLst>
                <a:path extrusionOk="0" h="22" w="23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337d8514f97_0_0"/>
            <p:cNvSpPr/>
            <p:nvPr/>
          </p:nvSpPr>
          <p:spPr>
            <a:xfrm>
              <a:off x="7427315" y="2855738"/>
              <a:ext cx="144463" cy="222250"/>
            </a:xfrm>
            <a:custGeom>
              <a:rect b="b" l="l" r="r" t="t"/>
              <a:pathLst>
                <a:path extrusionOk="0" h="151" w="9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337d8514f97_0_0"/>
            <p:cNvSpPr/>
            <p:nvPr/>
          </p:nvSpPr>
          <p:spPr>
            <a:xfrm>
              <a:off x="7613053" y="2249313"/>
              <a:ext cx="458787" cy="233362"/>
            </a:xfrm>
            <a:custGeom>
              <a:rect b="b" l="l" r="r" t="t"/>
              <a:pathLst>
                <a:path extrusionOk="0" h="157" w="290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337d8514f97_0_0"/>
            <p:cNvSpPr/>
            <p:nvPr/>
          </p:nvSpPr>
          <p:spPr>
            <a:xfrm>
              <a:off x="7973415" y="2458863"/>
              <a:ext cx="47625" cy="34925"/>
            </a:xfrm>
            <a:custGeom>
              <a:rect b="b" l="l" r="r" t="t"/>
              <a:pathLst>
                <a:path extrusionOk="0" h="23" w="30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337d8514f97_0_0"/>
            <p:cNvSpPr/>
            <p:nvPr/>
          </p:nvSpPr>
          <p:spPr>
            <a:xfrm>
              <a:off x="6954240" y="2882725"/>
              <a:ext cx="617538" cy="288925"/>
            </a:xfrm>
            <a:custGeom>
              <a:rect b="b" l="l" r="r" t="t"/>
              <a:pathLst>
                <a:path extrusionOk="0" h="196" w="391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g337d8514f97_0_0"/>
            <p:cNvSpPr/>
            <p:nvPr/>
          </p:nvSpPr>
          <p:spPr>
            <a:xfrm>
              <a:off x="7771803" y="1485725"/>
              <a:ext cx="500062" cy="733425"/>
            </a:xfrm>
            <a:custGeom>
              <a:rect b="b" l="l" r="r" t="t"/>
              <a:pathLst>
                <a:path extrusionOk="0" h="499" w="317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337d8514f97_0_0"/>
            <p:cNvSpPr/>
            <p:nvPr/>
          </p:nvSpPr>
          <p:spPr>
            <a:xfrm>
              <a:off x="7687665" y="1882600"/>
              <a:ext cx="223838" cy="439738"/>
            </a:xfrm>
            <a:custGeom>
              <a:rect b="b" l="l" r="r" t="t"/>
              <a:pathLst>
                <a:path extrusionOk="0" h="299" w="142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g337d8514f97_0_0"/>
            <p:cNvSpPr/>
            <p:nvPr/>
          </p:nvSpPr>
          <p:spPr>
            <a:xfrm>
              <a:off x="7454303" y="2598563"/>
              <a:ext cx="182562" cy="388937"/>
            </a:xfrm>
            <a:custGeom>
              <a:rect b="b" l="l" r="r" t="t"/>
              <a:pathLst>
                <a:path extrusionOk="0" h="265" w="11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337d8514f97_0_0"/>
            <p:cNvSpPr/>
            <p:nvPr/>
          </p:nvSpPr>
          <p:spPr>
            <a:xfrm>
              <a:off x="6838353" y="1992138"/>
              <a:ext cx="1014411" cy="727075"/>
            </a:xfrm>
            <a:custGeom>
              <a:rect b="b" l="l" r="r" t="t"/>
              <a:pathLst>
                <a:path extrusionOk="0" h="494" w="643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D0CECE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g337d8514f97_0_0"/>
            <p:cNvSpPr/>
            <p:nvPr/>
          </p:nvSpPr>
          <p:spPr>
            <a:xfrm>
              <a:off x="7830540" y="2400125"/>
              <a:ext cx="103188" cy="127000"/>
            </a:xfrm>
            <a:custGeom>
              <a:rect b="b" l="l" r="r" t="t"/>
              <a:pathLst>
                <a:path extrusionOk="0" h="86" w="6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D0CECE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g337d8514f97_0_0"/>
            <p:cNvSpPr/>
            <p:nvPr/>
          </p:nvSpPr>
          <p:spPr>
            <a:xfrm>
              <a:off x="7514628" y="1942925"/>
              <a:ext cx="231775" cy="401638"/>
            </a:xfrm>
            <a:custGeom>
              <a:rect b="b" l="l" r="r" t="t"/>
              <a:pathLst>
                <a:path extrusionOk="0" h="273" w="146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rgbClr val="EAF1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g337d8514f97_0_0"/>
            <p:cNvSpPr/>
            <p:nvPr/>
          </p:nvSpPr>
          <p:spPr>
            <a:xfrm>
              <a:off x="6489444" y="2984325"/>
              <a:ext cx="1047751" cy="566738"/>
            </a:xfrm>
            <a:custGeom>
              <a:rect b="b" l="l" r="r" t="t"/>
              <a:pathLst>
                <a:path extrusionOk="0" h="384" w="663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337d8514f97_0_0"/>
            <p:cNvSpPr/>
            <p:nvPr/>
          </p:nvSpPr>
          <p:spPr>
            <a:xfrm>
              <a:off x="7486053" y="3135138"/>
              <a:ext cx="74612" cy="165100"/>
            </a:xfrm>
            <a:custGeom>
              <a:rect b="b" l="l" r="r" t="t"/>
              <a:pathLst>
                <a:path extrusionOk="0" h="113" w="48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g337d8514f97_0_0"/>
            <p:cNvSpPr/>
            <p:nvPr/>
          </p:nvSpPr>
          <p:spPr>
            <a:xfrm>
              <a:off x="6587528" y="2850975"/>
              <a:ext cx="603250" cy="569913"/>
            </a:xfrm>
            <a:custGeom>
              <a:rect b="b" l="l" r="r" t="t"/>
              <a:pathLst>
                <a:path extrusionOk="0" h="387" w="383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g337d8514f97_0_0"/>
            <p:cNvSpPr/>
            <p:nvPr/>
          </p:nvSpPr>
          <p:spPr>
            <a:xfrm>
              <a:off x="2402878" y="2658888"/>
              <a:ext cx="741362" cy="881062"/>
            </a:xfrm>
            <a:custGeom>
              <a:rect b="b" l="l" r="r" t="t"/>
              <a:pathLst>
                <a:path extrusionOk="0" h="599" w="470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337d8514f97_0_0"/>
            <p:cNvSpPr/>
            <p:nvPr/>
          </p:nvSpPr>
          <p:spPr>
            <a:xfrm>
              <a:off x="1478953" y="1384125"/>
              <a:ext cx="904875" cy="598488"/>
            </a:xfrm>
            <a:custGeom>
              <a:rect b="b" l="l" r="r" t="t"/>
              <a:pathLst>
                <a:path extrusionOk="0" h="407" w="574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337d8514f97_0_0"/>
            <p:cNvSpPr/>
            <p:nvPr/>
          </p:nvSpPr>
          <p:spPr>
            <a:xfrm>
              <a:off x="1685328" y="1422225"/>
              <a:ext cx="52387" cy="39688"/>
            </a:xfrm>
            <a:custGeom>
              <a:rect b="b" l="l" r="r" t="t"/>
              <a:pathLst>
                <a:path extrusionOk="0" h="27" w="33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g337d8514f97_0_0"/>
            <p:cNvSpPr/>
            <p:nvPr/>
          </p:nvSpPr>
          <p:spPr>
            <a:xfrm>
              <a:off x="2895761" y="2235026"/>
              <a:ext cx="927712" cy="709612"/>
            </a:xfrm>
            <a:custGeom>
              <a:rect b="b" l="l" r="r" t="t"/>
              <a:pathLst>
                <a:path extrusionOk="0" h="485" w="590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g337d8514f97_0_0"/>
            <p:cNvSpPr/>
            <p:nvPr/>
          </p:nvSpPr>
          <p:spPr>
            <a:xfrm>
              <a:off x="5171891" y="1999588"/>
              <a:ext cx="717550" cy="706438"/>
            </a:xfrm>
            <a:custGeom>
              <a:rect b="b" l="l" r="r" t="t"/>
              <a:pathLst>
                <a:path extrusionOk="0" h="479" w="454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g337d8514f97_0_0"/>
            <p:cNvSpPr/>
            <p:nvPr/>
          </p:nvSpPr>
          <p:spPr>
            <a:xfrm>
              <a:off x="5391743" y="2675558"/>
              <a:ext cx="546101" cy="896938"/>
            </a:xfrm>
            <a:custGeom>
              <a:rect b="b" l="l" r="r" t="t"/>
              <a:pathLst>
                <a:path extrusionOk="0" h="609" w="346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g337d8514f97_0_0"/>
            <p:cNvSpPr/>
            <p:nvPr/>
          </p:nvSpPr>
          <p:spPr>
            <a:xfrm>
              <a:off x="4726979" y="2549351"/>
              <a:ext cx="820738" cy="501650"/>
            </a:xfrm>
            <a:custGeom>
              <a:rect b="b" l="l" r="r" t="t"/>
              <a:pathLst>
                <a:path extrusionOk="0" h="341" w="519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g337d8514f97_0_0"/>
            <p:cNvSpPr/>
            <p:nvPr/>
          </p:nvSpPr>
          <p:spPr>
            <a:xfrm>
              <a:off x="4003078" y="3126858"/>
              <a:ext cx="1008062" cy="495300"/>
            </a:xfrm>
            <a:custGeom>
              <a:rect b="b" l="l" r="r" t="t"/>
              <a:pathLst>
                <a:path extrusionOk="0" h="337" w="639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337d8514f97_0_0"/>
            <p:cNvSpPr/>
            <p:nvPr/>
          </p:nvSpPr>
          <p:spPr>
            <a:xfrm>
              <a:off x="4842072" y="3013822"/>
              <a:ext cx="911226" cy="727075"/>
            </a:xfrm>
            <a:custGeom>
              <a:rect b="b" l="l" r="r" t="t"/>
              <a:pathLst>
                <a:path extrusionOk="0" h="495" w="578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337d8514f97_0_0"/>
            <p:cNvSpPr/>
            <p:nvPr/>
          </p:nvSpPr>
          <p:spPr>
            <a:xfrm>
              <a:off x="4644428" y="1638125"/>
              <a:ext cx="896937" cy="935038"/>
            </a:xfrm>
            <a:custGeom>
              <a:rect b="b" l="l" r="r" t="t"/>
              <a:pathLst>
                <a:path extrusionOk="0" h="635" w="568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337d8514f97_0_0"/>
            <p:cNvSpPr/>
            <p:nvPr/>
          </p:nvSpPr>
          <p:spPr>
            <a:xfrm>
              <a:off x="3830040" y="1682575"/>
              <a:ext cx="900112" cy="503238"/>
            </a:xfrm>
            <a:custGeom>
              <a:rect b="b" l="l" r="r" t="t"/>
              <a:pathLst>
                <a:path extrusionOk="0" h="343" w="569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25%" id="103" name="Google Shape;103;g337d8514f97_0_0"/>
            <p:cNvSpPr/>
            <p:nvPr/>
          </p:nvSpPr>
          <p:spPr>
            <a:xfrm>
              <a:off x="3782415" y="2627138"/>
              <a:ext cx="1122363" cy="508000"/>
            </a:xfrm>
            <a:custGeom>
              <a:rect b="b" l="l" r="r" t="t"/>
              <a:pathLst>
                <a:path extrusionOk="0" h="345" w="711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337d8514f97_0_0"/>
            <p:cNvSpPr/>
            <p:nvPr/>
          </p:nvSpPr>
          <p:spPr>
            <a:xfrm>
              <a:off x="5011140" y="3655838"/>
              <a:ext cx="685800" cy="590550"/>
            </a:xfrm>
            <a:custGeom>
              <a:rect b="b" l="l" r="r" t="t"/>
              <a:pathLst>
                <a:path extrusionOk="0" h="401" w="434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337d8514f97_0_0"/>
            <p:cNvSpPr/>
            <p:nvPr/>
          </p:nvSpPr>
          <p:spPr>
            <a:xfrm>
              <a:off x="3874490" y="3605037"/>
              <a:ext cx="1178983" cy="571158"/>
            </a:xfrm>
            <a:custGeom>
              <a:rect b="b" l="l" r="r" t="t"/>
              <a:pathLst>
                <a:path extrusionOk="0" h="379" w="744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rgbClr val="76923C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337d8514f97_0_0"/>
            <p:cNvSpPr/>
            <p:nvPr/>
          </p:nvSpPr>
          <p:spPr>
            <a:xfrm>
              <a:off x="3803053" y="2162000"/>
              <a:ext cx="950913" cy="569913"/>
            </a:xfrm>
            <a:custGeom>
              <a:rect b="b" l="l" r="r" t="t"/>
              <a:pathLst>
                <a:path extrusionOk="0" h="388" w="601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70%" id="107" name="Google Shape;107;g337d8514f97_0_0"/>
            <p:cNvSpPr/>
            <p:nvPr/>
          </p:nvSpPr>
          <p:spPr>
            <a:xfrm>
              <a:off x="3312515" y="3682825"/>
              <a:ext cx="1884362" cy="1717675"/>
            </a:xfrm>
            <a:custGeom>
              <a:rect b="b" l="l" r="r" t="t"/>
              <a:pathLst>
                <a:path extrusionOk="0" h="1167" w="1194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rgbClr val="76923C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337d8514f97_0_0"/>
            <p:cNvSpPr/>
            <p:nvPr/>
          </p:nvSpPr>
          <p:spPr>
            <a:xfrm>
              <a:off x="2167928" y="3455813"/>
              <a:ext cx="900113" cy="992187"/>
            </a:xfrm>
            <a:custGeom>
              <a:rect b="b" l="l" r="r" t="t"/>
              <a:pathLst>
                <a:path extrusionOk="0" h="673" w="570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rgbClr val="76923C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g337d8514f97_0_0"/>
            <p:cNvGrpSpPr/>
            <p:nvPr/>
          </p:nvGrpSpPr>
          <p:grpSpPr>
            <a:xfrm>
              <a:off x="1182090" y="2411238"/>
              <a:ext cx="1133475" cy="1711325"/>
              <a:chOff x="514" y="1479"/>
              <a:chExt cx="717" cy="1163"/>
            </a:xfrm>
          </p:grpSpPr>
          <p:sp>
            <p:nvSpPr>
              <p:cNvPr id="110" name="Google Shape;110;g337d8514f97_0_0"/>
              <p:cNvSpPr/>
              <p:nvPr/>
            </p:nvSpPr>
            <p:spPr>
              <a:xfrm>
                <a:off x="514" y="1479"/>
                <a:ext cx="717" cy="1163"/>
              </a:xfrm>
              <a:custGeom>
                <a:rect b="b" l="l" r="r" t="t"/>
                <a:pathLst>
                  <a:path extrusionOk="0" h="1163" w="717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g337d8514f97_0_0"/>
              <p:cNvSpPr/>
              <p:nvPr/>
            </p:nvSpPr>
            <p:spPr>
              <a:xfrm>
                <a:off x="722" y="2406"/>
                <a:ext cx="32" cy="23"/>
              </a:xfrm>
              <a:custGeom>
                <a:rect b="b" l="l" r="r" t="t"/>
                <a:pathLst>
                  <a:path extrusionOk="0" h="23" w="32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g337d8514f97_0_0"/>
              <p:cNvSpPr/>
              <p:nvPr/>
            </p:nvSpPr>
            <p:spPr>
              <a:xfrm>
                <a:off x="695" y="2409"/>
                <a:ext cx="24" cy="22"/>
              </a:xfrm>
              <a:custGeom>
                <a:rect b="b" l="l" r="r" t="t"/>
                <a:pathLst>
                  <a:path extrusionOk="0" h="22" w="24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g337d8514f97_0_0"/>
              <p:cNvSpPr/>
              <p:nvPr/>
            </p:nvSpPr>
            <p:spPr>
              <a:xfrm>
                <a:off x="826" y="2496"/>
                <a:ext cx="23" cy="23"/>
              </a:xfrm>
              <a:custGeom>
                <a:rect b="b" l="l" r="r" t="t"/>
                <a:pathLst>
                  <a:path extrusionOk="0" h="23" w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g337d8514f97_0_0"/>
              <p:cNvSpPr/>
              <p:nvPr/>
            </p:nvSpPr>
            <p:spPr>
              <a:xfrm>
                <a:off x="815" y="2544"/>
                <a:ext cx="23" cy="25"/>
              </a:xfrm>
              <a:custGeom>
                <a:rect b="b" l="l" r="r" t="t"/>
                <a:pathLst>
                  <a:path extrusionOk="0" h="25" w="23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g337d8514f97_0_0"/>
            <p:cNvSpPr/>
            <p:nvPr/>
          </p:nvSpPr>
          <p:spPr>
            <a:xfrm>
              <a:off x="3069628" y="2898600"/>
              <a:ext cx="968374" cy="709613"/>
            </a:xfrm>
            <a:custGeom>
              <a:rect b="b" l="l" r="r" t="t"/>
              <a:pathLst>
                <a:path extrusionOk="0" h="481" w="613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70%" id="116" name="Google Shape;116;g337d8514f97_0_0"/>
            <p:cNvSpPr/>
            <p:nvPr/>
          </p:nvSpPr>
          <p:spPr>
            <a:xfrm>
              <a:off x="2166340" y="1513507"/>
              <a:ext cx="800101" cy="1198563"/>
            </a:xfrm>
            <a:custGeom>
              <a:rect b="b" l="l" r="r" t="t"/>
              <a:pathLst>
                <a:path extrusionOk="0" h="815" w="507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337d8514f97_0_0"/>
            <p:cNvSpPr/>
            <p:nvPr/>
          </p:nvSpPr>
          <p:spPr>
            <a:xfrm>
              <a:off x="2467965" y="1533350"/>
              <a:ext cx="1395414" cy="787400"/>
            </a:xfrm>
            <a:custGeom>
              <a:rect b="b" l="l" r="r" t="t"/>
              <a:pathLst>
                <a:path extrusionOk="0" h="536" w="883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37d8514f97_0_0"/>
            <p:cNvSpPr/>
            <p:nvPr/>
          </p:nvSpPr>
          <p:spPr>
            <a:xfrm>
              <a:off x="2961678" y="3541538"/>
              <a:ext cx="917575" cy="915987"/>
            </a:xfrm>
            <a:custGeom>
              <a:rect b="b" l="l" r="r" t="t"/>
              <a:pathLst>
                <a:path extrusionOk="0" h="622" w="58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rgbClr val="76923C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337d8514f97_0_0"/>
            <p:cNvSpPr/>
            <p:nvPr/>
          </p:nvSpPr>
          <p:spPr>
            <a:xfrm>
              <a:off x="1685328" y="2531888"/>
              <a:ext cx="852487" cy="1228726"/>
            </a:xfrm>
            <a:custGeom>
              <a:rect b="b" l="l" r="r" t="t"/>
              <a:pathLst>
                <a:path extrusionOk="0" h="834" w="540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337d8514f97_0_0"/>
            <p:cNvSpPr/>
            <p:nvPr/>
          </p:nvSpPr>
          <p:spPr>
            <a:xfrm>
              <a:off x="1269403" y="1771475"/>
              <a:ext cx="1077912" cy="828675"/>
            </a:xfrm>
            <a:custGeom>
              <a:rect b="b" l="l" r="r" t="t"/>
              <a:pathLst>
                <a:path extrusionOk="0" h="564" w="683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rgbClr val="4F6128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37d8514f97_0_0"/>
            <p:cNvSpPr/>
            <p:nvPr/>
          </p:nvSpPr>
          <p:spPr>
            <a:xfrm>
              <a:off x="5873153" y="2751425"/>
              <a:ext cx="419100" cy="676275"/>
            </a:xfrm>
            <a:custGeom>
              <a:rect b="b" l="l" r="r" t="t"/>
              <a:pathLst>
                <a:path extrusionOk="0" h="461" w="264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337d8514f97_0_0"/>
            <p:cNvSpPr/>
            <p:nvPr/>
          </p:nvSpPr>
          <p:spPr>
            <a:xfrm>
              <a:off x="6150965" y="2093738"/>
              <a:ext cx="38100" cy="34925"/>
            </a:xfrm>
            <a:custGeom>
              <a:rect b="b" l="l" r="r" t="t"/>
              <a:pathLst>
                <a:path extrusionOk="0" h="23" w="24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g337d8514f97_0_0"/>
            <p:cNvGrpSpPr/>
            <p:nvPr/>
          </p:nvGrpSpPr>
          <p:grpSpPr>
            <a:xfrm>
              <a:off x="5457228" y="1812750"/>
              <a:ext cx="1035050" cy="965200"/>
              <a:chOff x="4576763" y="1812925"/>
              <a:chExt cx="1035050" cy="965200"/>
            </a:xfrm>
          </p:grpSpPr>
          <p:grpSp>
            <p:nvGrpSpPr>
              <p:cNvPr id="124" name="Google Shape;124;g337d8514f97_0_0"/>
              <p:cNvGrpSpPr/>
              <p:nvPr/>
            </p:nvGrpSpPr>
            <p:grpSpPr>
              <a:xfrm>
                <a:off x="4576763" y="1882775"/>
                <a:ext cx="1035050" cy="895350"/>
                <a:chOff x="4576763" y="1882775"/>
                <a:chExt cx="1035050" cy="895350"/>
              </a:xfrm>
            </p:grpSpPr>
            <p:sp>
              <p:nvSpPr>
                <p:cNvPr id="125" name="Google Shape;125;g337d8514f97_0_0"/>
                <p:cNvSpPr/>
                <p:nvPr/>
              </p:nvSpPr>
              <p:spPr>
                <a:xfrm>
                  <a:off x="5083175" y="2108200"/>
                  <a:ext cx="528638" cy="669925"/>
                </a:xfrm>
                <a:custGeom>
                  <a:rect b="b" l="l" r="r" t="t"/>
                  <a:pathLst>
                    <a:path extrusionOk="0" h="455" w="335">
                      <a:moveTo>
                        <a:pt x="238" y="121"/>
                      </a:moveTo>
                      <a:lnTo>
                        <a:pt x="228" y="149"/>
                      </a:lnTo>
                      <a:lnTo>
                        <a:pt x="225" y="153"/>
                      </a:lnTo>
                      <a:lnTo>
                        <a:pt x="224" y="161"/>
                      </a:lnTo>
                      <a:lnTo>
                        <a:pt x="225" y="167"/>
                      </a:lnTo>
                      <a:lnTo>
                        <a:pt x="221" y="174"/>
                      </a:lnTo>
                      <a:lnTo>
                        <a:pt x="212" y="183"/>
                      </a:lnTo>
                      <a:lnTo>
                        <a:pt x="203" y="188"/>
                      </a:lnTo>
                      <a:lnTo>
                        <a:pt x="202" y="193"/>
                      </a:lnTo>
                      <a:lnTo>
                        <a:pt x="202" y="211"/>
                      </a:lnTo>
                      <a:lnTo>
                        <a:pt x="209" y="220"/>
                      </a:lnTo>
                      <a:lnTo>
                        <a:pt x="223" y="224"/>
                      </a:lnTo>
                      <a:lnTo>
                        <a:pt x="228" y="221"/>
                      </a:lnTo>
                      <a:lnTo>
                        <a:pt x="236" y="210"/>
                      </a:lnTo>
                      <a:lnTo>
                        <a:pt x="238" y="207"/>
                      </a:lnTo>
                      <a:lnTo>
                        <a:pt x="243" y="193"/>
                      </a:lnTo>
                      <a:lnTo>
                        <a:pt x="248" y="190"/>
                      </a:lnTo>
                      <a:lnTo>
                        <a:pt x="242" y="186"/>
                      </a:lnTo>
                      <a:lnTo>
                        <a:pt x="249" y="183"/>
                      </a:lnTo>
                      <a:lnTo>
                        <a:pt x="252" y="178"/>
                      </a:lnTo>
                      <a:lnTo>
                        <a:pt x="261" y="174"/>
                      </a:lnTo>
                      <a:lnTo>
                        <a:pt x="271" y="164"/>
                      </a:lnTo>
                      <a:lnTo>
                        <a:pt x="275" y="164"/>
                      </a:lnTo>
                      <a:lnTo>
                        <a:pt x="289" y="169"/>
                      </a:lnTo>
                      <a:lnTo>
                        <a:pt x="297" y="182"/>
                      </a:lnTo>
                      <a:lnTo>
                        <a:pt x="306" y="201"/>
                      </a:lnTo>
                      <a:lnTo>
                        <a:pt x="317" y="235"/>
                      </a:lnTo>
                      <a:lnTo>
                        <a:pt x="320" y="247"/>
                      </a:lnTo>
                      <a:lnTo>
                        <a:pt x="322" y="257"/>
                      </a:lnTo>
                      <a:lnTo>
                        <a:pt x="334" y="275"/>
                      </a:lnTo>
                      <a:lnTo>
                        <a:pt x="331" y="314"/>
                      </a:lnTo>
                      <a:lnTo>
                        <a:pt x="318" y="328"/>
                      </a:lnTo>
                      <a:lnTo>
                        <a:pt x="317" y="317"/>
                      </a:lnTo>
                      <a:lnTo>
                        <a:pt x="321" y="311"/>
                      </a:lnTo>
                      <a:lnTo>
                        <a:pt x="313" y="311"/>
                      </a:lnTo>
                      <a:lnTo>
                        <a:pt x="307" y="318"/>
                      </a:lnTo>
                      <a:lnTo>
                        <a:pt x="304" y="332"/>
                      </a:lnTo>
                      <a:lnTo>
                        <a:pt x="306" y="338"/>
                      </a:lnTo>
                      <a:lnTo>
                        <a:pt x="303" y="349"/>
                      </a:lnTo>
                      <a:lnTo>
                        <a:pt x="297" y="352"/>
                      </a:lnTo>
                      <a:lnTo>
                        <a:pt x="289" y="364"/>
                      </a:lnTo>
                      <a:lnTo>
                        <a:pt x="288" y="388"/>
                      </a:lnTo>
                      <a:lnTo>
                        <a:pt x="275" y="406"/>
                      </a:lnTo>
                      <a:lnTo>
                        <a:pt x="274" y="421"/>
                      </a:lnTo>
                      <a:lnTo>
                        <a:pt x="271" y="423"/>
                      </a:lnTo>
                      <a:lnTo>
                        <a:pt x="263" y="424"/>
                      </a:lnTo>
                      <a:lnTo>
                        <a:pt x="259" y="424"/>
                      </a:lnTo>
                      <a:lnTo>
                        <a:pt x="246" y="427"/>
                      </a:lnTo>
                      <a:lnTo>
                        <a:pt x="238" y="428"/>
                      </a:lnTo>
                      <a:lnTo>
                        <a:pt x="213" y="433"/>
                      </a:lnTo>
                      <a:lnTo>
                        <a:pt x="199" y="435"/>
                      </a:lnTo>
                      <a:lnTo>
                        <a:pt x="196" y="435"/>
                      </a:lnTo>
                      <a:lnTo>
                        <a:pt x="189" y="437"/>
                      </a:lnTo>
                      <a:lnTo>
                        <a:pt x="169" y="440"/>
                      </a:lnTo>
                      <a:lnTo>
                        <a:pt x="164" y="441"/>
                      </a:lnTo>
                      <a:lnTo>
                        <a:pt x="163" y="434"/>
                      </a:lnTo>
                      <a:lnTo>
                        <a:pt x="162" y="435"/>
                      </a:lnTo>
                      <a:lnTo>
                        <a:pt x="148" y="437"/>
                      </a:lnTo>
                      <a:lnTo>
                        <a:pt x="138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40"/>
                      </a:lnTo>
                      <a:lnTo>
                        <a:pt x="124" y="440"/>
                      </a:lnTo>
                      <a:lnTo>
                        <a:pt x="119" y="440"/>
                      </a:lnTo>
                      <a:lnTo>
                        <a:pt x="108" y="442"/>
                      </a:lnTo>
                      <a:lnTo>
                        <a:pt x="95" y="442"/>
                      </a:lnTo>
                      <a:lnTo>
                        <a:pt x="88" y="444"/>
                      </a:lnTo>
                      <a:lnTo>
                        <a:pt x="69" y="447"/>
                      </a:lnTo>
                      <a:lnTo>
                        <a:pt x="63" y="447"/>
                      </a:lnTo>
                      <a:lnTo>
                        <a:pt x="49" y="448"/>
                      </a:lnTo>
                      <a:lnTo>
                        <a:pt x="48" y="449"/>
                      </a:lnTo>
                      <a:lnTo>
                        <a:pt x="38" y="449"/>
                      </a:lnTo>
                      <a:lnTo>
                        <a:pt x="26" y="452"/>
                      </a:lnTo>
                      <a:lnTo>
                        <a:pt x="19" y="452"/>
                      </a:lnTo>
                      <a:lnTo>
                        <a:pt x="9" y="454"/>
                      </a:lnTo>
                      <a:lnTo>
                        <a:pt x="2" y="454"/>
                      </a:lnTo>
                      <a:lnTo>
                        <a:pt x="13" y="442"/>
                      </a:lnTo>
                      <a:lnTo>
                        <a:pt x="24" y="416"/>
                      </a:lnTo>
                      <a:lnTo>
                        <a:pt x="33" y="396"/>
                      </a:lnTo>
                      <a:lnTo>
                        <a:pt x="37" y="377"/>
                      </a:lnTo>
                      <a:lnTo>
                        <a:pt x="40" y="341"/>
                      </a:lnTo>
                      <a:lnTo>
                        <a:pt x="38" y="339"/>
                      </a:lnTo>
                      <a:lnTo>
                        <a:pt x="34" y="314"/>
                      </a:lnTo>
                      <a:lnTo>
                        <a:pt x="29" y="302"/>
                      </a:lnTo>
                      <a:lnTo>
                        <a:pt x="11" y="267"/>
                      </a:lnTo>
                      <a:lnTo>
                        <a:pt x="11" y="265"/>
                      </a:lnTo>
                      <a:lnTo>
                        <a:pt x="4" y="239"/>
                      </a:lnTo>
                      <a:lnTo>
                        <a:pt x="6" y="238"/>
                      </a:lnTo>
                      <a:lnTo>
                        <a:pt x="8" y="228"/>
                      </a:lnTo>
                      <a:lnTo>
                        <a:pt x="2" y="208"/>
                      </a:lnTo>
                      <a:lnTo>
                        <a:pt x="0" y="204"/>
                      </a:lnTo>
                      <a:lnTo>
                        <a:pt x="6" y="188"/>
                      </a:lnTo>
                      <a:lnTo>
                        <a:pt x="15" y="167"/>
                      </a:lnTo>
                      <a:lnTo>
                        <a:pt x="15" y="158"/>
                      </a:lnTo>
                      <a:lnTo>
                        <a:pt x="15" y="150"/>
                      </a:lnTo>
                      <a:lnTo>
                        <a:pt x="15" y="146"/>
                      </a:lnTo>
                      <a:lnTo>
                        <a:pt x="11" y="133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3" y="107"/>
                      </a:lnTo>
                      <a:lnTo>
                        <a:pt x="29" y="107"/>
                      </a:lnTo>
                      <a:lnTo>
                        <a:pt x="44" y="94"/>
                      </a:lnTo>
                      <a:lnTo>
                        <a:pt x="59" y="76"/>
                      </a:lnTo>
                      <a:lnTo>
                        <a:pt x="54" y="93"/>
                      </a:lnTo>
                      <a:lnTo>
                        <a:pt x="56" y="116"/>
                      </a:lnTo>
                      <a:lnTo>
                        <a:pt x="63" y="94"/>
                      </a:lnTo>
                      <a:lnTo>
                        <a:pt x="66" y="107"/>
                      </a:lnTo>
                      <a:lnTo>
                        <a:pt x="63" y="119"/>
                      </a:lnTo>
                      <a:lnTo>
                        <a:pt x="66" y="119"/>
                      </a:lnTo>
                      <a:lnTo>
                        <a:pt x="70" y="105"/>
                      </a:lnTo>
                      <a:lnTo>
                        <a:pt x="73" y="90"/>
                      </a:lnTo>
                      <a:lnTo>
                        <a:pt x="70" y="68"/>
                      </a:lnTo>
                      <a:lnTo>
                        <a:pt x="70" y="64"/>
                      </a:lnTo>
                      <a:lnTo>
                        <a:pt x="78" y="52"/>
                      </a:lnTo>
                      <a:lnTo>
                        <a:pt x="90" y="48"/>
                      </a:lnTo>
                      <a:lnTo>
                        <a:pt x="97" y="47"/>
                      </a:lnTo>
                      <a:lnTo>
                        <a:pt x="97" y="40"/>
                      </a:lnTo>
                      <a:lnTo>
                        <a:pt x="88" y="33"/>
                      </a:lnTo>
                      <a:lnTo>
                        <a:pt x="88" y="19"/>
                      </a:lnTo>
                      <a:lnTo>
                        <a:pt x="92" y="16"/>
                      </a:lnTo>
                      <a:lnTo>
                        <a:pt x="92" y="5"/>
                      </a:lnTo>
                      <a:lnTo>
                        <a:pt x="108" y="4"/>
                      </a:lnTo>
                      <a:lnTo>
                        <a:pt x="112" y="0"/>
                      </a:lnTo>
                      <a:lnTo>
                        <a:pt x="116" y="2"/>
                      </a:lnTo>
                      <a:lnTo>
                        <a:pt x="131" y="9"/>
                      </a:lnTo>
                      <a:lnTo>
                        <a:pt x="155" y="12"/>
                      </a:lnTo>
                      <a:lnTo>
                        <a:pt x="163" y="23"/>
                      </a:lnTo>
                      <a:lnTo>
                        <a:pt x="181" y="26"/>
                      </a:lnTo>
                      <a:lnTo>
                        <a:pt x="199" y="33"/>
                      </a:lnTo>
                      <a:lnTo>
                        <a:pt x="212" y="33"/>
                      </a:lnTo>
                      <a:lnTo>
                        <a:pt x="221" y="48"/>
                      </a:lnTo>
                      <a:lnTo>
                        <a:pt x="232" y="64"/>
                      </a:lnTo>
                      <a:lnTo>
                        <a:pt x="224" y="62"/>
                      </a:lnTo>
                      <a:lnTo>
                        <a:pt x="221" y="71"/>
                      </a:lnTo>
                      <a:lnTo>
                        <a:pt x="228" y="80"/>
                      </a:lnTo>
                      <a:lnTo>
                        <a:pt x="232" y="82"/>
                      </a:lnTo>
                      <a:lnTo>
                        <a:pt x="232" y="84"/>
                      </a:lnTo>
                      <a:lnTo>
                        <a:pt x="235" y="96"/>
                      </a:lnTo>
                      <a:lnTo>
                        <a:pt x="238" y="121"/>
                      </a:lnTo>
                    </a:path>
                  </a:pathLst>
                </a:custGeom>
                <a:solidFill>
                  <a:srgbClr val="9BBB59"/>
                </a:solidFill>
                <a:ln cap="rnd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highlight>
                      <a:srgbClr val="FFFF99"/>
                    </a:highlight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g337d8514f97_0_0"/>
                <p:cNvSpPr/>
                <p:nvPr/>
              </p:nvSpPr>
              <p:spPr>
                <a:xfrm>
                  <a:off x="4576763" y="1882775"/>
                  <a:ext cx="830263" cy="374650"/>
                </a:xfrm>
                <a:custGeom>
                  <a:rect b="b" l="l" r="r" t="t"/>
                  <a:pathLst>
                    <a:path extrusionOk="0" h="254" w="525">
                      <a:moveTo>
                        <a:pt x="305" y="172"/>
                      </a:moveTo>
                      <a:lnTo>
                        <a:pt x="291" y="175"/>
                      </a:lnTo>
                      <a:lnTo>
                        <a:pt x="282" y="162"/>
                      </a:lnTo>
                      <a:lnTo>
                        <a:pt x="276" y="176"/>
                      </a:lnTo>
                      <a:lnTo>
                        <a:pt x="265" y="176"/>
                      </a:lnTo>
                      <a:lnTo>
                        <a:pt x="262" y="169"/>
                      </a:lnTo>
                      <a:lnTo>
                        <a:pt x="246" y="201"/>
                      </a:lnTo>
                      <a:lnTo>
                        <a:pt x="232" y="236"/>
                      </a:lnTo>
                      <a:lnTo>
                        <a:pt x="225" y="250"/>
                      </a:lnTo>
                      <a:lnTo>
                        <a:pt x="226" y="253"/>
                      </a:lnTo>
                      <a:lnTo>
                        <a:pt x="219" y="250"/>
                      </a:lnTo>
                      <a:lnTo>
                        <a:pt x="200" y="186"/>
                      </a:lnTo>
                      <a:lnTo>
                        <a:pt x="197" y="184"/>
                      </a:lnTo>
                      <a:lnTo>
                        <a:pt x="189" y="182"/>
                      </a:lnTo>
                      <a:lnTo>
                        <a:pt x="189" y="180"/>
                      </a:lnTo>
                      <a:lnTo>
                        <a:pt x="183" y="182"/>
                      </a:lnTo>
                      <a:lnTo>
                        <a:pt x="179" y="179"/>
                      </a:lnTo>
                      <a:lnTo>
                        <a:pt x="181" y="172"/>
                      </a:lnTo>
                      <a:lnTo>
                        <a:pt x="178" y="168"/>
                      </a:lnTo>
                      <a:lnTo>
                        <a:pt x="167" y="164"/>
                      </a:lnTo>
                      <a:lnTo>
                        <a:pt x="147" y="162"/>
                      </a:lnTo>
                      <a:lnTo>
                        <a:pt x="139" y="164"/>
                      </a:lnTo>
                      <a:lnTo>
                        <a:pt x="134" y="161"/>
                      </a:lnTo>
                      <a:lnTo>
                        <a:pt x="129" y="161"/>
                      </a:lnTo>
                      <a:lnTo>
                        <a:pt x="121" y="161"/>
                      </a:lnTo>
                      <a:lnTo>
                        <a:pt x="114" y="157"/>
                      </a:lnTo>
                      <a:lnTo>
                        <a:pt x="110" y="155"/>
                      </a:lnTo>
                      <a:lnTo>
                        <a:pt x="103" y="151"/>
                      </a:lnTo>
                      <a:lnTo>
                        <a:pt x="44" y="140"/>
                      </a:lnTo>
                      <a:lnTo>
                        <a:pt x="38" y="139"/>
                      </a:lnTo>
                      <a:lnTo>
                        <a:pt x="23" y="133"/>
                      </a:lnTo>
                      <a:lnTo>
                        <a:pt x="15" y="119"/>
                      </a:lnTo>
                      <a:lnTo>
                        <a:pt x="0" y="112"/>
                      </a:lnTo>
                      <a:lnTo>
                        <a:pt x="12" y="105"/>
                      </a:lnTo>
                      <a:lnTo>
                        <a:pt x="29" y="97"/>
                      </a:lnTo>
                      <a:lnTo>
                        <a:pt x="37" y="88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84" y="70"/>
                      </a:lnTo>
                      <a:lnTo>
                        <a:pt x="106" y="54"/>
                      </a:lnTo>
                      <a:lnTo>
                        <a:pt x="110" y="45"/>
                      </a:lnTo>
                      <a:lnTo>
                        <a:pt x="127" y="30"/>
                      </a:lnTo>
                      <a:lnTo>
                        <a:pt x="134" y="25"/>
                      </a:lnTo>
                      <a:lnTo>
                        <a:pt x="141" y="13"/>
                      </a:lnTo>
                      <a:lnTo>
                        <a:pt x="161" y="2"/>
                      </a:lnTo>
                      <a:lnTo>
                        <a:pt x="170" y="0"/>
                      </a:lnTo>
                      <a:lnTo>
                        <a:pt x="189" y="1"/>
                      </a:lnTo>
                      <a:lnTo>
                        <a:pt x="190" y="4"/>
                      </a:lnTo>
                      <a:lnTo>
                        <a:pt x="172" y="18"/>
                      </a:lnTo>
                      <a:lnTo>
                        <a:pt x="156" y="31"/>
                      </a:lnTo>
                      <a:lnTo>
                        <a:pt x="154" y="37"/>
                      </a:lnTo>
                      <a:lnTo>
                        <a:pt x="147" y="45"/>
                      </a:lnTo>
                      <a:lnTo>
                        <a:pt x="147" y="52"/>
                      </a:lnTo>
                      <a:lnTo>
                        <a:pt x="142" y="61"/>
                      </a:lnTo>
                      <a:lnTo>
                        <a:pt x="157" y="61"/>
                      </a:lnTo>
                      <a:lnTo>
                        <a:pt x="172" y="61"/>
                      </a:lnTo>
                      <a:lnTo>
                        <a:pt x="196" y="63"/>
                      </a:lnTo>
                      <a:lnTo>
                        <a:pt x="208" y="75"/>
                      </a:lnTo>
                      <a:lnTo>
                        <a:pt x="229" y="100"/>
                      </a:lnTo>
                      <a:lnTo>
                        <a:pt x="246" y="98"/>
                      </a:lnTo>
                      <a:lnTo>
                        <a:pt x="273" y="97"/>
                      </a:lnTo>
                      <a:lnTo>
                        <a:pt x="279" y="94"/>
                      </a:lnTo>
                      <a:lnTo>
                        <a:pt x="276" y="90"/>
                      </a:lnTo>
                      <a:lnTo>
                        <a:pt x="282" y="94"/>
                      </a:lnTo>
                      <a:lnTo>
                        <a:pt x="290" y="93"/>
                      </a:lnTo>
                      <a:lnTo>
                        <a:pt x="319" y="72"/>
                      </a:lnTo>
                      <a:lnTo>
                        <a:pt x="337" y="66"/>
                      </a:lnTo>
                      <a:lnTo>
                        <a:pt x="345" y="68"/>
                      </a:lnTo>
                      <a:lnTo>
                        <a:pt x="365" y="65"/>
                      </a:lnTo>
                      <a:lnTo>
                        <a:pt x="382" y="54"/>
                      </a:lnTo>
                      <a:lnTo>
                        <a:pt x="400" y="50"/>
                      </a:lnTo>
                      <a:lnTo>
                        <a:pt x="400" y="79"/>
                      </a:lnTo>
                      <a:lnTo>
                        <a:pt x="405" y="82"/>
                      </a:lnTo>
                      <a:lnTo>
                        <a:pt x="424" y="80"/>
                      </a:lnTo>
                      <a:lnTo>
                        <a:pt x="432" y="77"/>
                      </a:lnTo>
                      <a:lnTo>
                        <a:pt x="438" y="84"/>
                      </a:lnTo>
                      <a:lnTo>
                        <a:pt x="447" y="73"/>
                      </a:lnTo>
                      <a:lnTo>
                        <a:pt x="459" y="72"/>
                      </a:lnTo>
                      <a:lnTo>
                        <a:pt x="463" y="66"/>
                      </a:lnTo>
                      <a:lnTo>
                        <a:pt x="468" y="68"/>
                      </a:lnTo>
                      <a:lnTo>
                        <a:pt x="470" y="70"/>
                      </a:lnTo>
                      <a:lnTo>
                        <a:pt x="470" y="84"/>
                      </a:lnTo>
                      <a:lnTo>
                        <a:pt x="476" y="104"/>
                      </a:lnTo>
                      <a:lnTo>
                        <a:pt x="483" y="107"/>
                      </a:lnTo>
                      <a:lnTo>
                        <a:pt x="488" y="115"/>
                      </a:lnTo>
                      <a:lnTo>
                        <a:pt x="492" y="115"/>
                      </a:lnTo>
                      <a:lnTo>
                        <a:pt x="497" y="108"/>
                      </a:lnTo>
                      <a:lnTo>
                        <a:pt x="503" y="111"/>
                      </a:lnTo>
                      <a:lnTo>
                        <a:pt x="511" y="108"/>
                      </a:lnTo>
                      <a:lnTo>
                        <a:pt x="524" y="118"/>
                      </a:lnTo>
                      <a:lnTo>
                        <a:pt x="514" y="126"/>
                      </a:lnTo>
                      <a:lnTo>
                        <a:pt x="504" y="127"/>
                      </a:lnTo>
                      <a:lnTo>
                        <a:pt x="494" y="125"/>
                      </a:lnTo>
                      <a:lnTo>
                        <a:pt x="486" y="127"/>
                      </a:lnTo>
                      <a:lnTo>
                        <a:pt x="478" y="125"/>
                      </a:lnTo>
                      <a:lnTo>
                        <a:pt x="459" y="133"/>
                      </a:lnTo>
                      <a:lnTo>
                        <a:pt x="438" y="125"/>
                      </a:lnTo>
                      <a:lnTo>
                        <a:pt x="434" y="129"/>
                      </a:lnTo>
                      <a:lnTo>
                        <a:pt x="432" y="148"/>
                      </a:lnTo>
                      <a:lnTo>
                        <a:pt x="410" y="132"/>
                      </a:lnTo>
                      <a:lnTo>
                        <a:pt x="400" y="129"/>
                      </a:lnTo>
                      <a:lnTo>
                        <a:pt x="371" y="127"/>
                      </a:lnTo>
                      <a:lnTo>
                        <a:pt x="365" y="139"/>
                      </a:lnTo>
                      <a:lnTo>
                        <a:pt x="355" y="143"/>
                      </a:lnTo>
                      <a:lnTo>
                        <a:pt x="347" y="144"/>
                      </a:lnTo>
                      <a:lnTo>
                        <a:pt x="341" y="148"/>
                      </a:lnTo>
                      <a:lnTo>
                        <a:pt x="327" y="145"/>
                      </a:lnTo>
                      <a:lnTo>
                        <a:pt x="317" y="150"/>
                      </a:lnTo>
                      <a:lnTo>
                        <a:pt x="305" y="172"/>
                      </a:lnTo>
                    </a:path>
                  </a:pathLst>
                </a:custGeom>
                <a:solidFill>
                  <a:srgbClr val="9BBB59"/>
                </a:solidFill>
                <a:ln cap="rnd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" name="Google Shape;127;g337d8514f97_0_0"/>
              <p:cNvSpPr/>
              <p:nvPr/>
            </p:nvSpPr>
            <p:spPr>
              <a:xfrm>
                <a:off x="4718050" y="1812925"/>
                <a:ext cx="36513" cy="33338"/>
              </a:xfrm>
              <a:custGeom>
                <a:rect b="b" l="l" r="r" t="t"/>
                <a:pathLst>
                  <a:path extrusionOk="0" h="23" w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g337d8514f97_0_0"/>
            <p:cNvSpPr/>
            <p:nvPr/>
          </p:nvSpPr>
          <p:spPr>
            <a:xfrm>
              <a:off x="6223990" y="2633488"/>
              <a:ext cx="569913" cy="609600"/>
            </a:xfrm>
            <a:custGeom>
              <a:rect b="b" l="l" r="r" t="t"/>
              <a:pathLst>
                <a:path extrusionOk="0" h="413" w="361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337d8514f97_0_0"/>
            <p:cNvSpPr/>
            <p:nvPr/>
          </p:nvSpPr>
          <p:spPr>
            <a:xfrm>
              <a:off x="5477865" y="3876500"/>
              <a:ext cx="479425" cy="785813"/>
            </a:xfrm>
            <a:custGeom>
              <a:rect b="b" l="l" r="r" t="t"/>
              <a:pathLst>
                <a:path extrusionOk="0" h="534" w="30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337d8514f97_0_0"/>
            <p:cNvSpPr/>
            <p:nvPr/>
          </p:nvSpPr>
          <p:spPr>
            <a:xfrm>
              <a:off x="5904903" y="3838400"/>
              <a:ext cx="528637" cy="796926"/>
            </a:xfrm>
            <a:custGeom>
              <a:rect b="b" l="l" r="r" t="t"/>
              <a:pathLst>
                <a:path extrusionOk="0" h="542" w="335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4F6128">
                <a:alpha val="40000"/>
              </a:srgbClr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131;g337d8514f97_0_0"/>
            <p:cNvGrpSpPr/>
            <p:nvPr/>
          </p:nvGrpSpPr>
          <p:grpSpPr>
            <a:xfrm>
              <a:off x="6062065" y="4435300"/>
              <a:ext cx="1235075" cy="987425"/>
              <a:chOff x="5181600" y="4435475"/>
              <a:chExt cx="1235075" cy="987425"/>
            </a:xfrm>
          </p:grpSpPr>
          <p:sp>
            <p:nvSpPr>
              <p:cNvPr id="132" name="Google Shape;132;g337d8514f97_0_0"/>
              <p:cNvSpPr/>
              <p:nvPr/>
            </p:nvSpPr>
            <p:spPr>
              <a:xfrm>
                <a:off x="5181600" y="4435475"/>
                <a:ext cx="1235075" cy="903288"/>
              </a:xfrm>
              <a:custGeom>
                <a:rect b="b" l="l" r="r" t="t"/>
                <a:pathLst>
                  <a:path extrusionOk="0" h="614" w="783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solidFill>
                <a:srgbClr val="C2D59B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g337d8514f97_0_0"/>
              <p:cNvSpPr/>
              <p:nvPr/>
            </p:nvSpPr>
            <p:spPr>
              <a:xfrm>
                <a:off x="6188075" y="5373688"/>
                <a:ext cx="79375" cy="49212"/>
              </a:xfrm>
              <a:custGeom>
                <a:rect b="b" l="l" r="r" t="t"/>
                <a:pathLst>
                  <a:path extrusionOk="0" h="34" w="49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g337d8514f97_0_0"/>
              <p:cNvSpPr/>
              <p:nvPr/>
            </p:nvSpPr>
            <p:spPr>
              <a:xfrm>
                <a:off x="6292850" y="5360988"/>
                <a:ext cx="36513" cy="33337"/>
              </a:xfrm>
              <a:custGeom>
                <a:rect b="b" l="l" r="r" t="t"/>
                <a:pathLst>
                  <a:path extrusionOk="0" h="23" w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g337d8514f97_0_0"/>
              <p:cNvSpPr/>
              <p:nvPr/>
            </p:nvSpPr>
            <p:spPr>
              <a:xfrm>
                <a:off x="6330950" y="5349875"/>
                <a:ext cx="36513" cy="34925"/>
              </a:xfrm>
              <a:custGeom>
                <a:rect b="b" l="l" r="r" t="t"/>
                <a:pathLst>
                  <a:path extrusionOk="0" h="23" w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g337d8514f97_0_0"/>
              <p:cNvSpPr/>
              <p:nvPr/>
            </p:nvSpPr>
            <p:spPr>
              <a:xfrm>
                <a:off x="6254750" y="5373688"/>
                <a:ext cx="38100" cy="36512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g337d8514f97_0_0"/>
              <p:cNvSpPr/>
              <p:nvPr/>
            </p:nvSpPr>
            <p:spPr>
              <a:xfrm>
                <a:off x="6345238" y="5340350"/>
                <a:ext cx="36512" cy="33338"/>
              </a:xfrm>
              <a:custGeom>
                <a:rect b="b" l="l" r="r" t="t"/>
                <a:pathLst>
                  <a:path extrusionOk="0" h="23" w="24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" name="Google Shape;138;g337d8514f97_0_0"/>
            <p:cNvSpPr/>
            <p:nvPr/>
          </p:nvSpPr>
          <p:spPr>
            <a:xfrm>
              <a:off x="6265265" y="3793950"/>
              <a:ext cx="739775" cy="720725"/>
            </a:xfrm>
            <a:custGeom>
              <a:rect b="b" l="l" r="r" t="t"/>
              <a:pathLst>
                <a:path extrusionOk="0" h="489" w="46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337d8514f97_0_0"/>
            <p:cNvSpPr/>
            <p:nvPr/>
          </p:nvSpPr>
          <p:spPr>
            <a:xfrm>
              <a:off x="5722812" y="3159744"/>
              <a:ext cx="977900" cy="481012"/>
            </a:xfrm>
            <a:custGeom>
              <a:rect b="b" l="l" r="r" t="t"/>
              <a:pathLst>
                <a:path extrusionOk="0" h="328" w="61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337d8514f97_0_0"/>
            <p:cNvSpPr/>
            <p:nvPr/>
          </p:nvSpPr>
          <p:spPr>
            <a:xfrm>
              <a:off x="6440231" y="3387551"/>
              <a:ext cx="1190625" cy="495300"/>
            </a:xfrm>
            <a:custGeom>
              <a:rect b="b" l="l" r="r" t="t"/>
              <a:pathLst>
                <a:path extrusionOk="0" h="338" w="753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D0CECE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70%" id="141" name="Google Shape;141;g337d8514f97_0_0"/>
            <p:cNvSpPr/>
            <p:nvPr/>
          </p:nvSpPr>
          <p:spPr>
            <a:xfrm>
              <a:off x="6581178" y="3730450"/>
              <a:ext cx="688975" cy="488950"/>
            </a:xfrm>
            <a:custGeom>
              <a:rect b="b" l="l" r="r" t="t"/>
              <a:pathLst>
                <a:path extrusionOk="0" h="332" w="435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99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g337d8514f97_0_0"/>
            <p:cNvGrpSpPr/>
            <p:nvPr/>
          </p:nvGrpSpPr>
          <p:grpSpPr>
            <a:xfrm>
              <a:off x="2099665" y="4597225"/>
              <a:ext cx="886003" cy="579106"/>
              <a:chOff x="1710" y="3401"/>
              <a:chExt cx="498" cy="349"/>
            </a:xfrm>
          </p:grpSpPr>
          <p:sp>
            <p:nvSpPr>
              <p:cNvPr id="143" name="Google Shape;143;g337d8514f97_0_0"/>
              <p:cNvSpPr/>
              <p:nvPr/>
            </p:nvSpPr>
            <p:spPr>
              <a:xfrm>
                <a:off x="2101" y="3607"/>
                <a:ext cx="107" cy="143"/>
              </a:xfrm>
              <a:custGeom>
                <a:rect b="b" l="l" r="r" t="t"/>
                <a:pathLst>
                  <a:path extrusionOk="0" h="160" w="12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g337d8514f97_0_0"/>
              <p:cNvSpPr/>
              <p:nvPr/>
            </p:nvSpPr>
            <p:spPr>
              <a:xfrm>
                <a:off x="2037" y="3529"/>
                <a:ext cx="57" cy="43"/>
              </a:xfrm>
              <a:custGeom>
                <a:rect b="b" l="l" r="r" t="t"/>
                <a:pathLst>
                  <a:path extrusionOk="0" h="48" w="64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g337d8514f97_0_0"/>
              <p:cNvSpPr/>
              <p:nvPr/>
            </p:nvSpPr>
            <p:spPr>
              <a:xfrm>
                <a:off x="2023" y="3579"/>
                <a:ext cx="21" cy="1"/>
              </a:xfrm>
              <a:custGeom>
                <a:rect b="b" l="l" r="r" t="t"/>
                <a:pathLst>
                  <a:path extrusionOk="0" h="1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g337d8514f97_0_0"/>
              <p:cNvSpPr/>
              <p:nvPr/>
            </p:nvSpPr>
            <p:spPr>
              <a:xfrm>
                <a:off x="1973" y="3515"/>
                <a:ext cx="57" cy="14"/>
              </a:xfrm>
              <a:custGeom>
                <a:rect b="b" l="l" r="r" t="t"/>
                <a:pathLst>
                  <a:path extrusionOk="0" h="16" w="64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4F6128">
                  <a:alpha val="40000"/>
                </a:srgbClr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g337d8514f97_0_0"/>
              <p:cNvSpPr/>
              <p:nvPr/>
            </p:nvSpPr>
            <p:spPr>
              <a:xfrm>
                <a:off x="1880" y="3465"/>
                <a:ext cx="64" cy="36"/>
              </a:xfrm>
              <a:custGeom>
                <a:rect b="b" l="l" r="r" t="t"/>
                <a:pathLst>
                  <a:path extrusionOk="0" h="40" w="72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g337d8514f97_0_0"/>
              <p:cNvSpPr/>
              <p:nvPr/>
            </p:nvSpPr>
            <p:spPr>
              <a:xfrm>
                <a:off x="2001" y="3543"/>
                <a:ext cx="22" cy="15"/>
              </a:xfrm>
              <a:custGeom>
                <a:rect b="b" l="l" r="r" t="t"/>
                <a:pathLst>
                  <a:path extrusionOk="0" h="16" w="24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g337d8514f97_0_0"/>
              <p:cNvSpPr/>
              <p:nvPr/>
            </p:nvSpPr>
            <p:spPr>
              <a:xfrm>
                <a:off x="1752" y="3401"/>
                <a:ext cx="50" cy="36"/>
              </a:xfrm>
              <a:custGeom>
                <a:rect b="b" l="l" r="r" t="t"/>
                <a:pathLst>
                  <a:path extrusionOk="0" h="40" w="56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g337d8514f97_0_0"/>
              <p:cNvSpPr/>
              <p:nvPr/>
            </p:nvSpPr>
            <p:spPr>
              <a:xfrm>
                <a:off x="1710" y="3422"/>
                <a:ext cx="28" cy="22"/>
              </a:xfrm>
              <a:custGeom>
                <a:rect b="b" l="l" r="r" t="t"/>
                <a:pathLst>
                  <a:path extrusionOk="0" h="24" w="32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4F6128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g337d8514f97_0_0"/>
            <p:cNvSpPr/>
            <p:nvPr/>
          </p:nvSpPr>
          <p:spPr>
            <a:xfrm>
              <a:off x="5115915" y="4227338"/>
              <a:ext cx="768350" cy="633411"/>
            </a:xfrm>
            <a:custGeom>
              <a:rect b="b" l="l" r="r" t="t"/>
              <a:pathLst>
                <a:path extrusionOk="0" h="430" w="487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337d8514f97_0_0"/>
            <p:cNvSpPr/>
            <p:nvPr/>
          </p:nvSpPr>
          <p:spPr>
            <a:xfrm>
              <a:off x="5904903" y="3841575"/>
              <a:ext cx="528637" cy="796926"/>
            </a:xfrm>
            <a:custGeom>
              <a:rect b="b" l="l" r="r" t="t"/>
              <a:pathLst>
                <a:path extrusionOk="0" h="542" w="335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337d8514f97_0_0"/>
            <p:cNvSpPr/>
            <p:nvPr/>
          </p:nvSpPr>
          <p:spPr>
            <a:xfrm>
              <a:off x="5477865" y="3875943"/>
              <a:ext cx="479425" cy="785813"/>
            </a:xfrm>
            <a:custGeom>
              <a:rect b="b" l="l" r="r" t="t"/>
              <a:pathLst>
                <a:path extrusionOk="0" h="534" w="30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337d8514f97_0_0"/>
            <p:cNvSpPr/>
            <p:nvPr/>
          </p:nvSpPr>
          <p:spPr>
            <a:xfrm>
              <a:off x="3808610" y="2165975"/>
              <a:ext cx="950913" cy="569913"/>
            </a:xfrm>
            <a:custGeom>
              <a:rect b="b" l="l" r="r" t="t"/>
              <a:pathLst>
                <a:path extrusionOk="0" h="388" w="601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9BBB5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g337d8514f97_0_0" title="Tennessee"/>
            <p:cNvSpPr/>
            <p:nvPr/>
          </p:nvSpPr>
          <p:spPr>
            <a:xfrm>
              <a:off x="5613596" y="3502344"/>
              <a:ext cx="1149155" cy="409259"/>
            </a:xfrm>
            <a:custGeom>
              <a:rect b="b" l="l" r="r" t="t"/>
              <a:pathLst>
                <a:path extrusionOk="0" h="266" w="724">
                  <a:moveTo>
                    <a:pt x="113" y="89"/>
                  </a:moveTo>
                  <a:lnTo>
                    <a:pt x="113" y="89"/>
                  </a:lnTo>
                  <a:lnTo>
                    <a:pt x="101" y="90"/>
                  </a:lnTo>
                  <a:lnTo>
                    <a:pt x="73" y="92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22"/>
                  </a:lnTo>
                  <a:lnTo>
                    <a:pt x="41" y="124"/>
                  </a:lnTo>
                  <a:lnTo>
                    <a:pt x="48" y="129"/>
                  </a:lnTo>
                  <a:lnTo>
                    <a:pt x="51" y="136"/>
                  </a:lnTo>
                  <a:lnTo>
                    <a:pt x="49" y="139"/>
                  </a:lnTo>
                  <a:lnTo>
                    <a:pt x="40" y="150"/>
                  </a:lnTo>
                  <a:lnTo>
                    <a:pt x="49" y="160"/>
                  </a:lnTo>
                  <a:lnTo>
                    <a:pt x="40" y="161"/>
                  </a:lnTo>
                  <a:lnTo>
                    <a:pt x="30" y="179"/>
                  </a:lnTo>
                  <a:lnTo>
                    <a:pt x="30" y="203"/>
                  </a:lnTo>
                  <a:lnTo>
                    <a:pt x="20" y="200"/>
                  </a:lnTo>
                  <a:lnTo>
                    <a:pt x="18" y="207"/>
                  </a:lnTo>
                  <a:lnTo>
                    <a:pt x="11" y="216"/>
                  </a:lnTo>
                  <a:lnTo>
                    <a:pt x="8" y="221"/>
                  </a:lnTo>
                  <a:lnTo>
                    <a:pt x="11" y="221"/>
                  </a:lnTo>
                  <a:lnTo>
                    <a:pt x="12" y="217"/>
                  </a:lnTo>
                  <a:lnTo>
                    <a:pt x="15" y="224"/>
                  </a:lnTo>
                  <a:lnTo>
                    <a:pt x="18" y="249"/>
                  </a:lnTo>
                  <a:lnTo>
                    <a:pt x="12" y="249"/>
                  </a:lnTo>
                  <a:lnTo>
                    <a:pt x="0" y="265"/>
                  </a:lnTo>
                  <a:lnTo>
                    <a:pt x="26" y="263"/>
                  </a:lnTo>
                  <a:lnTo>
                    <a:pt x="40" y="262"/>
                  </a:lnTo>
                  <a:lnTo>
                    <a:pt x="49" y="260"/>
                  </a:lnTo>
                  <a:lnTo>
                    <a:pt x="56" y="260"/>
                  </a:lnTo>
                  <a:lnTo>
                    <a:pt x="66" y="260"/>
                  </a:lnTo>
                  <a:lnTo>
                    <a:pt x="73" y="259"/>
                  </a:lnTo>
                  <a:lnTo>
                    <a:pt x="83" y="258"/>
                  </a:lnTo>
                  <a:lnTo>
                    <a:pt x="87" y="258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103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3" y="255"/>
                  </a:lnTo>
                  <a:lnTo>
                    <a:pt x="120" y="255"/>
                  </a:lnTo>
                  <a:lnTo>
                    <a:pt x="128" y="255"/>
                  </a:lnTo>
                  <a:lnTo>
                    <a:pt x="132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2" y="248"/>
                  </a:lnTo>
                  <a:lnTo>
                    <a:pt x="202" y="246"/>
                  </a:lnTo>
                  <a:lnTo>
                    <a:pt x="209" y="246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54" y="241"/>
                  </a:lnTo>
                  <a:lnTo>
                    <a:pt x="265" y="241"/>
                  </a:lnTo>
                  <a:lnTo>
                    <a:pt x="268" y="239"/>
                  </a:lnTo>
                  <a:lnTo>
                    <a:pt x="295" y="238"/>
                  </a:lnTo>
                  <a:lnTo>
                    <a:pt x="299" y="237"/>
                  </a:lnTo>
                  <a:lnTo>
                    <a:pt x="301" y="237"/>
                  </a:lnTo>
                  <a:lnTo>
                    <a:pt x="307" y="237"/>
                  </a:lnTo>
                  <a:lnTo>
                    <a:pt x="331" y="234"/>
                  </a:lnTo>
                  <a:lnTo>
                    <a:pt x="342" y="232"/>
                  </a:lnTo>
                  <a:lnTo>
                    <a:pt x="347" y="231"/>
                  </a:lnTo>
                  <a:lnTo>
                    <a:pt x="351" y="231"/>
                  </a:lnTo>
                  <a:lnTo>
                    <a:pt x="368" y="230"/>
                  </a:lnTo>
                  <a:lnTo>
                    <a:pt x="385" y="228"/>
                  </a:lnTo>
                  <a:lnTo>
                    <a:pt x="387" y="227"/>
                  </a:lnTo>
                  <a:lnTo>
                    <a:pt x="407" y="225"/>
                  </a:lnTo>
                  <a:lnTo>
                    <a:pt x="408" y="225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9" y="223"/>
                  </a:lnTo>
                  <a:lnTo>
                    <a:pt x="430" y="223"/>
                  </a:lnTo>
                  <a:lnTo>
                    <a:pt x="434" y="221"/>
                  </a:lnTo>
                  <a:lnTo>
                    <a:pt x="437" y="221"/>
                  </a:lnTo>
                  <a:lnTo>
                    <a:pt x="440" y="221"/>
                  </a:lnTo>
                  <a:lnTo>
                    <a:pt x="463" y="218"/>
                  </a:lnTo>
                  <a:lnTo>
                    <a:pt x="468" y="217"/>
                  </a:lnTo>
                  <a:lnTo>
                    <a:pt x="475" y="217"/>
                  </a:lnTo>
                  <a:lnTo>
                    <a:pt x="477" y="216"/>
                  </a:lnTo>
                  <a:lnTo>
                    <a:pt x="480" y="216"/>
                  </a:lnTo>
                  <a:lnTo>
                    <a:pt x="483" y="216"/>
                  </a:lnTo>
                  <a:lnTo>
                    <a:pt x="486" y="214"/>
                  </a:lnTo>
                  <a:lnTo>
                    <a:pt x="494" y="214"/>
                  </a:lnTo>
                  <a:lnTo>
                    <a:pt x="506" y="213"/>
                  </a:lnTo>
                  <a:lnTo>
                    <a:pt x="516" y="212"/>
                  </a:lnTo>
                  <a:lnTo>
                    <a:pt x="520" y="210"/>
                  </a:lnTo>
                  <a:lnTo>
                    <a:pt x="520" y="209"/>
                  </a:lnTo>
                  <a:lnTo>
                    <a:pt x="519" y="196"/>
                  </a:lnTo>
                  <a:lnTo>
                    <a:pt x="519" y="186"/>
                  </a:lnTo>
                  <a:lnTo>
                    <a:pt x="523" y="181"/>
                  </a:lnTo>
                  <a:lnTo>
                    <a:pt x="536" y="179"/>
                  </a:lnTo>
                  <a:lnTo>
                    <a:pt x="541" y="174"/>
                  </a:lnTo>
                  <a:lnTo>
                    <a:pt x="541" y="164"/>
                  </a:lnTo>
                  <a:lnTo>
                    <a:pt x="541" y="159"/>
                  </a:lnTo>
                  <a:lnTo>
                    <a:pt x="544" y="154"/>
                  </a:lnTo>
                  <a:lnTo>
                    <a:pt x="551" y="147"/>
                  </a:lnTo>
                  <a:lnTo>
                    <a:pt x="560" y="140"/>
                  </a:lnTo>
                  <a:lnTo>
                    <a:pt x="569" y="139"/>
                  </a:lnTo>
                  <a:lnTo>
                    <a:pt x="570" y="139"/>
                  </a:lnTo>
                  <a:lnTo>
                    <a:pt x="583" y="138"/>
                  </a:lnTo>
                  <a:lnTo>
                    <a:pt x="602" y="121"/>
                  </a:lnTo>
                  <a:lnTo>
                    <a:pt x="601" y="118"/>
                  </a:lnTo>
                  <a:lnTo>
                    <a:pt x="612" y="111"/>
                  </a:lnTo>
                  <a:lnTo>
                    <a:pt x="621" y="108"/>
                  </a:lnTo>
                  <a:lnTo>
                    <a:pt x="624" y="106"/>
                  </a:lnTo>
                  <a:lnTo>
                    <a:pt x="628" y="96"/>
                  </a:lnTo>
                  <a:lnTo>
                    <a:pt x="628" y="94"/>
                  </a:lnTo>
                  <a:lnTo>
                    <a:pt x="628" y="89"/>
                  </a:lnTo>
                  <a:lnTo>
                    <a:pt x="638" y="82"/>
                  </a:lnTo>
                  <a:lnTo>
                    <a:pt x="649" y="72"/>
                  </a:lnTo>
                  <a:lnTo>
                    <a:pt x="652" y="75"/>
                  </a:lnTo>
                  <a:lnTo>
                    <a:pt x="650" y="79"/>
                  </a:lnTo>
                  <a:lnTo>
                    <a:pt x="662" y="80"/>
                  </a:lnTo>
                  <a:lnTo>
                    <a:pt x="662" y="79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70" y="65"/>
                  </a:lnTo>
                  <a:lnTo>
                    <a:pt x="680" y="59"/>
                  </a:lnTo>
                  <a:lnTo>
                    <a:pt x="682" y="57"/>
                  </a:lnTo>
                  <a:lnTo>
                    <a:pt x="689" y="59"/>
                  </a:lnTo>
                  <a:lnTo>
                    <a:pt x="691" y="61"/>
                  </a:lnTo>
                  <a:lnTo>
                    <a:pt x="695" y="61"/>
                  </a:lnTo>
                  <a:lnTo>
                    <a:pt x="698" y="58"/>
                  </a:lnTo>
                  <a:lnTo>
                    <a:pt x="699" y="58"/>
                  </a:lnTo>
                  <a:lnTo>
                    <a:pt x="704" y="41"/>
                  </a:lnTo>
                  <a:lnTo>
                    <a:pt x="706" y="39"/>
                  </a:lnTo>
                  <a:lnTo>
                    <a:pt x="709" y="34"/>
                  </a:lnTo>
                  <a:lnTo>
                    <a:pt x="718" y="32"/>
                  </a:lnTo>
                  <a:lnTo>
                    <a:pt x="720" y="25"/>
                  </a:lnTo>
                  <a:lnTo>
                    <a:pt x="721" y="12"/>
                  </a:lnTo>
                  <a:lnTo>
                    <a:pt x="721" y="2"/>
                  </a:lnTo>
                  <a:lnTo>
                    <a:pt x="723" y="0"/>
                  </a:lnTo>
                  <a:lnTo>
                    <a:pt x="714" y="1"/>
                  </a:lnTo>
                  <a:lnTo>
                    <a:pt x="707" y="2"/>
                  </a:lnTo>
                  <a:lnTo>
                    <a:pt x="699" y="2"/>
                  </a:lnTo>
                  <a:lnTo>
                    <a:pt x="699" y="5"/>
                  </a:lnTo>
                  <a:lnTo>
                    <a:pt x="681" y="8"/>
                  </a:lnTo>
                  <a:lnTo>
                    <a:pt x="678" y="8"/>
                  </a:lnTo>
                  <a:lnTo>
                    <a:pt x="675" y="9"/>
                  </a:lnTo>
                  <a:lnTo>
                    <a:pt x="673" y="9"/>
                  </a:lnTo>
                  <a:lnTo>
                    <a:pt x="671" y="9"/>
                  </a:lnTo>
                  <a:lnTo>
                    <a:pt x="668" y="11"/>
                  </a:lnTo>
                  <a:lnTo>
                    <a:pt x="662" y="11"/>
                  </a:lnTo>
                  <a:lnTo>
                    <a:pt x="650" y="12"/>
                  </a:lnTo>
                  <a:lnTo>
                    <a:pt x="642" y="15"/>
                  </a:lnTo>
                  <a:lnTo>
                    <a:pt x="639" y="15"/>
                  </a:lnTo>
                  <a:lnTo>
                    <a:pt x="638" y="15"/>
                  </a:lnTo>
                  <a:lnTo>
                    <a:pt x="623" y="18"/>
                  </a:lnTo>
                  <a:lnTo>
                    <a:pt x="619" y="18"/>
                  </a:lnTo>
                  <a:lnTo>
                    <a:pt x="609" y="19"/>
                  </a:lnTo>
                  <a:lnTo>
                    <a:pt x="587" y="22"/>
                  </a:lnTo>
                  <a:lnTo>
                    <a:pt x="585" y="22"/>
                  </a:lnTo>
                  <a:lnTo>
                    <a:pt x="569" y="25"/>
                  </a:lnTo>
                  <a:lnTo>
                    <a:pt x="556" y="26"/>
                  </a:lnTo>
                  <a:lnTo>
                    <a:pt x="554" y="26"/>
                  </a:lnTo>
                  <a:lnTo>
                    <a:pt x="551" y="26"/>
                  </a:lnTo>
                  <a:lnTo>
                    <a:pt x="549" y="29"/>
                  </a:lnTo>
                  <a:lnTo>
                    <a:pt x="542" y="30"/>
                  </a:lnTo>
                  <a:lnTo>
                    <a:pt x="530" y="32"/>
                  </a:lnTo>
                  <a:lnTo>
                    <a:pt x="523" y="32"/>
                  </a:lnTo>
                  <a:lnTo>
                    <a:pt x="516" y="33"/>
                  </a:lnTo>
                  <a:lnTo>
                    <a:pt x="506" y="34"/>
                  </a:lnTo>
                  <a:lnTo>
                    <a:pt x="504" y="34"/>
                  </a:lnTo>
                  <a:lnTo>
                    <a:pt x="502" y="34"/>
                  </a:lnTo>
                  <a:lnTo>
                    <a:pt x="486" y="36"/>
                  </a:lnTo>
                  <a:lnTo>
                    <a:pt x="477" y="39"/>
                  </a:lnTo>
                  <a:lnTo>
                    <a:pt x="457" y="40"/>
                  </a:lnTo>
                  <a:lnTo>
                    <a:pt x="450" y="40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9" y="41"/>
                  </a:lnTo>
                  <a:lnTo>
                    <a:pt x="427" y="41"/>
                  </a:lnTo>
                  <a:lnTo>
                    <a:pt x="415" y="43"/>
                  </a:lnTo>
                  <a:lnTo>
                    <a:pt x="414" y="43"/>
                  </a:lnTo>
                  <a:lnTo>
                    <a:pt x="409" y="43"/>
                  </a:lnTo>
                  <a:lnTo>
                    <a:pt x="401" y="46"/>
                  </a:lnTo>
                  <a:lnTo>
                    <a:pt x="396" y="46"/>
                  </a:lnTo>
                  <a:lnTo>
                    <a:pt x="385" y="4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42" y="51"/>
                  </a:lnTo>
                  <a:lnTo>
                    <a:pt x="335" y="51"/>
                  </a:lnTo>
                  <a:lnTo>
                    <a:pt x="328" y="51"/>
                  </a:lnTo>
                  <a:lnTo>
                    <a:pt x="325" y="51"/>
                  </a:lnTo>
                  <a:lnTo>
                    <a:pt x="318" y="51"/>
                  </a:lnTo>
                  <a:lnTo>
                    <a:pt x="310" y="53"/>
                  </a:lnTo>
                  <a:lnTo>
                    <a:pt x="307" y="54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293" y="55"/>
                  </a:lnTo>
                  <a:lnTo>
                    <a:pt x="288" y="5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63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47" y="59"/>
                  </a:lnTo>
                  <a:lnTo>
                    <a:pt x="239" y="61"/>
                  </a:lnTo>
                  <a:lnTo>
                    <a:pt x="228" y="62"/>
                  </a:lnTo>
                  <a:lnTo>
                    <a:pt x="221" y="64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175" y="64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80" y="83"/>
                  </a:lnTo>
                  <a:lnTo>
                    <a:pt x="160" y="85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39" y="86"/>
                  </a:lnTo>
                  <a:lnTo>
                    <a:pt x="137" y="86"/>
                  </a:lnTo>
                  <a:lnTo>
                    <a:pt x="119" y="89"/>
                  </a:lnTo>
                  <a:lnTo>
                    <a:pt x="114" y="89"/>
                  </a:lnTo>
                  <a:lnTo>
                    <a:pt x="113" y="89"/>
                  </a:lnTo>
                </a:path>
              </a:pathLst>
            </a:custGeom>
            <a:solidFill>
              <a:srgbClr val="C2D59B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 b="35708" l="14972" r="1474" t="-83"/>
          <a:stretch/>
        </p:blipFill>
        <p:spPr>
          <a:xfrm>
            <a:off x="0" y="447675"/>
            <a:ext cx="9144003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/>
          <p:nvPr/>
        </p:nvSpPr>
        <p:spPr>
          <a:xfrm>
            <a:off x="963150" y="900049"/>
            <a:ext cx="7217700" cy="3567300"/>
          </a:xfrm>
          <a:prstGeom prst="rect">
            <a:avLst/>
          </a:prstGeom>
          <a:solidFill>
            <a:srgbClr val="FFFFFF">
              <a:alpha val="9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>
            <p:ph type="ctrTitle"/>
          </p:nvPr>
        </p:nvSpPr>
        <p:spPr>
          <a:xfrm>
            <a:off x="2190751" y="1104900"/>
            <a:ext cx="47625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Our Mission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3" name="Google Shape;163;p2"/>
          <p:cNvCxnSpPr/>
          <p:nvPr/>
        </p:nvCxnSpPr>
        <p:spPr>
          <a:xfrm>
            <a:off x="3481351" y="1759750"/>
            <a:ext cx="2181300" cy="1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4" name="Google Shape;164;p2"/>
          <p:cNvSpPr txBox="1"/>
          <p:nvPr>
            <p:ph idx="4294967295" type="body"/>
          </p:nvPr>
        </p:nvSpPr>
        <p:spPr>
          <a:xfrm>
            <a:off x="1238550" y="1906125"/>
            <a:ext cx="66669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Poppins"/>
                <a:ea typeface="Poppins"/>
                <a:cs typeface="Poppins"/>
                <a:sym typeface="Poppins"/>
              </a:rPr>
              <a:t>The N.C. Clean Energy Technology Center, at N.C. State University, advances a sustainable energy economy by educating, demonstrating and providing support for clean energy technologies, practices, and policies.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Poppins"/>
                <a:ea typeface="Poppins"/>
                <a:cs typeface="Poppins"/>
                <a:sym typeface="Poppins"/>
              </a:rPr>
              <a:t>For over 35 years, the Center has worked closely with partners in government, industry, academia and the non-profit community.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7d8514f97_0_323"/>
          <p:cNvSpPr txBox="1"/>
          <p:nvPr>
            <p:ph type="title"/>
          </p:nvPr>
        </p:nvSpPr>
        <p:spPr>
          <a:xfrm>
            <a:off x="457200" y="516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2025 Review of Advanced Nuclear Actions</a:t>
            </a:r>
            <a:endParaRPr/>
          </a:p>
        </p:txBody>
      </p:sp>
      <p:sp>
        <p:nvSpPr>
          <p:cNvPr id="170" name="Google Shape;170;g337d8514f97_0_323"/>
          <p:cNvSpPr txBox="1"/>
          <p:nvPr/>
        </p:nvSpPr>
        <p:spPr>
          <a:xfrm>
            <a:off x="6967475" y="2325025"/>
            <a:ext cx="1881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Map (left) of 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50 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states and U.S. territories with legislative, executive, regulatory, and electric investor-owned utility (IOUs) actions in 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2025 as of August 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related to advanced nuclear technologies.</a:t>
            </a:r>
            <a:endParaRPr b="1" i="1" sz="750" u="none" cap="none" strike="noStrike">
              <a:solidFill>
                <a:srgbClr val="1F1F1F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1" name="Google Shape;171;g337d8514f97_0_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675" y="1176835"/>
            <a:ext cx="5574655" cy="3521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7d8514f97_0_329"/>
          <p:cNvSpPr txBox="1"/>
          <p:nvPr>
            <p:ph type="title"/>
          </p:nvPr>
        </p:nvSpPr>
        <p:spPr>
          <a:xfrm>
            <a:off x="457200" y="43253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State Legislation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g337d8514f97_0_329"/>
          <p:cNvSpPr txBox="1"/>
          <p:nvPr/>
        </p:nvSpPr>
        <p:spPr>
          <a:xfrm>
            <a:off x="7125000" y="2191525"/>
            <a:ext cx="19071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Map (left) of 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27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states that enacted significant legislation in 202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5 as of August,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pertaining to advanced nuclear technologies.</a:t>
            </a:r>
            <a:endParaRPr b="1" i="1" sz="750" u="none" cap="none" strike="noStrike">
              <a:solidFill>
                <a:srgbClr val="1F1F1F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g337d8514f97_0_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325" y="1077160"/>
            <a:ext cx="5705339" cy="360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7d8514f97_0_339"/>
          <p:cNvSpPr txBox="1"/>
          <p:nvPr>
            <p:ph type="title"/>
          </p:nvPr>
        </p:nvSpPr>
        <p:spPr>
          <a:xfrm>
            <a:off x="457200" y="4241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Utility Planning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337d8514f97_0_339"/>
          <p:cNvSpPr txBox="1"/>
          <p:nvPr/>
        </p:nvSpPr>
        <p:spPr>
          <a:xfrm>
            <a:off x="7125000" y="2267849"/>
            <a:ext cx="19071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Map (left) of 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an estimated 13 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states where IOUs have filed draft and/or final resource plans in 202</a:t>
            </a:r>
            <a:r>
              <a:rPr b="1" i="1" lang="en-US" sz="750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5 as of August</a:t>
            </a:r>
            <a:r>
              <a:rPr b="1" i="1" lang="en-US" sz="7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some including advanced nuclear technologies as a potential or deployable resource.</a:t>
            </a:r>
            <a:endParaRPr b="1" i="1" sz="750" u="none" cap="none" strike="noStrike">
              <a:solidFill>
                <a:srgbClr val="1F1F1F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g337d8514f97_0_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663" y="1091760"/>
            <a:ext cx="5642685" cy="361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7d8514f97_0_344"/>
          <p:cNvSpPr txBox="1"/>
          <p:nvPr>
            <p:ph type="title"/>
          </p:nvPr>
        </p:nvSpPr>
        <p:spPr>
          <a:xfrm>
            <a:off x="457200" y="532910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Looking Forward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g337d8514f97_0_344"/>
          <p:cNvSpPr txBox="1"/>
          <p:nvPr>
            <p:ph idx="1" type="body"/>
          </p:nvPr>
        </p:nvSpPr>
        <p:spPr>
          <a:xfrm>
            <a:off x="314075" y="1219700"/>
            <a:ext cx="8229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States moving from just studying nuclear </a:t>
            </a: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feasibility</a:t>
            </a: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 to nuclear procurement, development, and deployment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Shifting away from moratoriums to exceptions and allowances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Viewing nuclear as a potential resource for combatting projected large load growth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Runway of incentives for early project development in addition to streamlined permitting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Recommissioning becoming a </a:t>
            </a:r>
            <a:r>
              <a:rPr lang="en-US" sz="2100">
                <a:latin typeface="Poppins"/>
                <a:ea typeface="Poppins"/>
                <a:cs typeface="Poppins"/>
                <a:sym typeface="Poppins"/>
              </a:rPr>
              <a:t>reality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letter on a black background&#10;&#10;Description automatically generated" id="197" name="Google Shape;197;g337d8514f97_0_166"/>
          <p:cNvPicPr preferRelativeResize="0"/>
          <p:nvPr/>
        </p:nvPicPr>
        <p:blipFill rotWithShape="1">
          <a:blip r:embed="rId3">
            <a:alphaModFix/>
          </a:blip>
          <a:srcRect b="9949" l="0" r="0" t="-9950"/>
          <a:stretch/>
        </p:blipFill>
        <p:spPr>
          <a:xfrm>
            <a:off x="2938475" y="396300"/>
            <a:ext cx="3267074" cy="7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37d8514f97_0_166"/>
          <p:cNvSpPr txBox="1"/>
          <p:nvPr>
            <p:ph idx="1" type="body"/>
          </p:nvPr>
        </p:nvSpPr>
        <p:spPr>
          <a:xfrm>
            <a:off x="0" y="1116175"/>
            <a:ext cx="6598500" cy="2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NCCETC is developing a </a:t>
            </a: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Nuclear Energy Policy Data Sheet</a:t>
            </a:r>
            <a:endParaRPr b="1" sz="2200">
              <a:latin typeface="Poppins"/>
              <a:ea typeface="Poppins"/>
              <a:cs typeface="Poppins"/>
              <a:sym typeface="Poppins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–"/>
            </a:pPr>
            <a:r>
              <a:rPr lang="en-US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DSIRE Insight</a:t>
            </a: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 policy research for energy industry professionals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–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Biannual tracking of state-by-state (incl. U.S. territories) nuclear policy: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Most recent legislative and regulatory actions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IOU nuclear resource planning updates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Relevant studies and reports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Federal and state incentives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Nuclear energy targets and moratoria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Important market announcements and actions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Poppins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Release date: </a:t>
            </a: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Fall </a:t>
            </a: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2025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g337d8514f97_0_166" title="Screenshot (67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275" y="1280900"/>
            <a:ext cx="1930200" cy="2504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g337d8514f97_0_166"/>
          <p:cNvSpPr/>
          <p:nvPr/>
        </p:nvSpPr>
        <p:spPr>
          <a:xfrm>
            <a:off x="7820125" y="3594600"/>
            <a:ext cx="851400" cy="1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819d2ea92_0_15"/>
          <p:cNvSpPr txBox="1"/>
          <p:nvPr>
            <p:ph type="title"/>
          </p:nvPr>
        </p:nvSpPr>
        <p:spPr>
          <a:xfrm>
            <a:off x="457200" y="890010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Contact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g33819d2ea92_0_15"/>
          <p:cNvSpPr txBox="1"/>
          <p:nvPr>
            <p:ph idx="1" type="body"/>
          </p:nvPr>
        </p:nvSpPr>
        <p:spPr>
          <a:xfrm>
            <a:off x="457200" y="1691300"/>
            <a:ext cx="82296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Justin Lindemann, Senior Policy Analyst</a:t>
            </a:r>
            <a:endParaRPr>
              <a:solidFill>
                <a:srgbClr val="1F1F1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NC Clean Energy Technology Center</a:t>
            </a:r>
            <a:endParaRPr>
              <a:solidFill>
                <a:srgbClr val="1F1F1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jplindem@ncsu.edu</a:t>
            </a:r>
            <a:endParaRPr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DSIRE Insight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dsire-admin@ncsu.edu</a:t>
            </a:r>
            <a:r>
              <a:rPr lang="en-US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