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9BBB59"/>
    <a:srgbClr val="C4D7DE"/>
    <a:srgbClr val="3B5D69"/>
    <a:srgbClr val="A7C3CD"/>
    <a:srgbClr val="B5CDD5"/>
    <a:srgbClr val="E5EDF0"/>
    <a:srgbClr val="EEF4F5"/>
    <a:srgbClr val="F8F8F8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77" d="100"/>
          <a:sy n="77" d="100"/>
        </p:scale>
        <p:origin x="432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modSld">
      <pc:chgData name="Emily Lynn Apadula" userId="1f0a73b7-7ec2-4b04-a094-eed9786adb34" providerId="ADAL" clId="{798F9A77-0F95-4F24-8B79-87DC2110E163}" dt="2025-11-24T18:40:52.820" v="7" actId="20577"/>
      <pc:docMkLst>
        <pc:docMk/>
      </pc:docMkLst>
      <pc:sldChg chg="modSp mod">
        <pc:chgData name="Emily Lynn Apadula" userId="1f0a73b7-7ec2-4b04-a094-eed9786adb34" providerId="ADAL" clId="{798F9A77-0F95-4F24-8B79-87DC2110E163}" dt="2025-11-24T18:40:52.820" v="7" actId="2057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5-11-24T18:40:52.820" v="7" actId="20577"/>
          <ac:spMkLst>
            <pc:docMk/>
            <pc:sldMk cId="0" sldId="256"/>
            <ac:spMk id="8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388938" y="914400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Community Solar Policy</a:t>
            </a: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379684" y="5591902"/>
            <a:ext cx="1859483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Community solar policy adopted</a:t>
            </a:r>
          </a:p>
        </p:txBody>
      </p:sp>
      <p:sp>
        <p:nvSpPr>
          <p:cNvPr id="4" name="Text Box 279"/>
          <p:cNvSpPr txBox="1">
            <a:spLocks noChangeArrowheads="1"/>
          </p:cNvSpPr>
          <p:nvPr/>
        </p:nvSpPr>
        <p:spPr bwMode="auto">
          <a:xfrm>
            <a:off x="377534" y="6089535"/>
            <a:ext cx="516413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No policy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5870575" y="2654300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009775" y="2379663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289425" y="2135188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122613" y="3259138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3963988" y="3152775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3763963" y="1778000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2901950" y="276701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2988295" y="3735388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2436781" y="3822145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7BA5B4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081213" y="3681413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chemeClr val="bg1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chemeClr val="bg1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1162" y="137160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</a:t>
            </a:r>
            <a:r>
              <a:rPr lang="en-US" sz="1300" b="1">
                <a:latin typeface="Helvetica" panose="020B0604020202020204" pitchFamily="34" charset="0"/>
                <a:cs typeface="Helvetica" panose="020B0604020202020204" pitchFamily="34" charset="0"/>
              </a:rPr>
              <a:t>/ November </a:t>
            </a:r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2025</a:t>
            </a: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160727" y="5553317"/>
            <a:ext cx="201168" cy="201168"/>
          </a:xfrm>
          <a:prstGeom prst="rect">
            <a:avLst/>
          </a:prstGeom>
          <a:solidFill>
            <a:srgbClr val="7BA5B4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cxnSp>
        <p:nvCxnSpPr>
          <p:cNvPr id="87" name="Straight Connector 212"/>
          <p:cNvCxnSpPr>
            <a:cxnSpLocks noChangeShapeType="1"/>
          </p:cNvCxnSpPr>
          <p:nvPr/>
        </p:nvCxnSpPr>
        <p:spPr bwMode="auto">
          <a:xfrm>
            <a:off x="6400800" y="3197225"/>
            <a:ext cx="533400" cy="3810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88" name="Oval 201"/>
          <p:cNvSpPr>
            <a:spLocks noChangeArrowheads="1"/>
          </p:cNvSpPr>
          <p:nvPr/>
        </p:nvSpPr>
        <p:spPr bwMode="auto">
          <a:xfrm>
            <a:off x="6929438" y="3502025"/>
            <a:ext cx="228600" cy="228600"/>
          </a:xfrm>
          <a:prstGeom prst="ellipse">
            <a:avLst/>
          </a:prstGeom>
          <a:solidFill>
            <a:srgbClr val="7BA5B4"/>
          </a:solidFill>
          <a:ln w="6350" algn="ctr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9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3200" dirty="0"/>
              <a:t>*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168276" y="5291486"/>
            <a:ext cx="8560685" cy="456488"/>
            <a:chOff x="187380" y="5480050"/>
            <a:chExt cx="8560685" cy="456488"/>
          </a:xfrm>
        </p:grpSpPr>
        <p:sp>
          <p:nvSpPr>
            <p:cNvPr id="120" name="Rectangle 332"/>
            <p:cNvSpPr>
              <a:spLocks noChangeArrowheads="1"/>
            </p:cNvSpPr>
            <p:nvPr/>
          </p:nvSpPr>
          <p:spPr bwMode="auto">
            <a:xfrm>
              <a:off x="187380" y="5480050"/>
              <a:ext cx="3192462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spcAft>
                  <a:spcPts val="600"/>
                </a:spcAft>
                <a:defRPr/>
              </a:pPr>
              <a:r>
                <a:rPr kumimoji="1" lang="en-US" sz="1100" b="1" u="sng" dirty="0">
                  <a:latin typeface="Helvetica" panose="020B0604020202020204" pitchFamily="34" charset="0"/>
                  <a:cs typeface="Helvetica" panose="020B0604020202020204" pitchFamily="34" charset="0"/>
                </a:rPr>
                <a:t>KEY</a:t>
              </a:r>
            </a:p>
          </p:txBody>
        </p:sp>
        <p:sp>
          <p:nvSpPr>
            <p:cNvPr id="121" name="Rectangle 294"/>
            <p:cNvSpPr>
              <a:spLocks noChangeArrowheads="1"/>
            </p:cNvSpPr>
            <p:nvPr/>
          </p:nvSpPr>
          <p:spPr bwMode="auto">
            <a:xfrm>
              <a:off x="6981085" y="5774955"/>
              <a:ext cx="176698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105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U.S. </a:t>
              </a:r>
              <a:r>
                <a:rPr lang="en-US" sz="1050" b="1" dirty="0">
                  <a:latin typeface="Helvetica" panose="020B0604020202020204" pitchFamily="34" charset="0"/>
                  <a:ea typeface="Batang" panose="02030600000101010101" pitchFamily="18" charset="-127"/>
                  <a:cs typeface="Helvetica" panose="020B0604020202020204" pitchFamily="34" charset="0"/>
                </a:rPr>
                <a:t>Territories:</a:t>
              </a:r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698529" y="3708440"/>
            <a:ext cx="27022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25 States + DC </a:t>
            </a:r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currently have adopted community </a:t>
            </a:r>
          </a:p>
          <a:p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solar rules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6891338" y="3485184"/>
            <a:ext cx="435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</a:rPr>
              <a:t>DC</a:t>
            </a: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805696" y="2663322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" name="Rectangle 284"/>
          <p:cNvSpPr>
            <a:spLocks noChangeArrowheads="1"/>
          </p:cNvSpPr>
          <p:nvPr/>
        </p:nvSpPr>
        <p:spPr bwMode="auto">
          <a:xfrm>
            <a:off x="156872" y="6063790"/>
            <a:ext cx="201168" cy="20116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454718" y="6169968"/>
            <a:ext cx="360363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GU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85000" y="5882288"/>
            <a:ext cx="363539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eaLnBrk="0" hangingPunct="0">
              <a:defRPr/>
            </a:pP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AS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454718" y="5882288"/>
            <a:ext cx="360363" cy="2308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PR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985001" y="6169968"/>
            <a:ext cx="363538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eaLnBrk="0" hangingPunct="0">
              <a:defRPr kumimoji="1" sz="900"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VI</a:t>
            </a:r>
          </a:p>
        </p:txBody>
      </p:sp>
      <p:sp>
        <p:nvSpPr>
          <p:cNvPr id="98" name="Text Box 279"/>
          <p:cNvSpPr txBox="1">
            <a:spLocks noChangeArrowheads="1"/>
          </p:cNvSpPr>
          <p:nvPr/>
        </p:nvSpPr>
        <p:spPr bwMode="auto">
          <a:xfrm>
            <a:off x="377534" y="5857290"/>
            <a:ext cx="277960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Policy adopted providing community solar option</a:t>
            </a:r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56872" y="5810481"/>
            <a:ext cx="201168" cy="201168"/>
          </a:xfrm>
          <a:prstGeom prst="rect">
            <a:avLst/>
          </a:prstGeom>
          <a:solidFill>
            <a:srgbClr val="9BBB59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6589424" y="4822162"/>
            <a:ext cx="22352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>
                <a:latin typeface="Helvetica" panose="020B0604020202020204" pitchFamily="34" charset="0"/>
                <a:cs typeface="Helvetica" panose="020B0604020202020204" pitchFamily="34" charset="0"/>
              </a:rPr>
              <a:t>2 states have rules providing utilities the option to create community solar programs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300045" y="5754485"/>
            <a:ext cx="6969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*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626644" y="5787859"/>
            <a:ext cx="30432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Helvetica" panose="020B0604020202020204" pitchFamily="34" charset="0"/>
                <a:cs typeface="Helvetica" panose="020B0604020202020204" pitchFamily="34" charset="0"/>
              </a:rPr>
              <a:t>New Orleans local policy also establishes a community solar program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22465</TotalTime>
  <Words>71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55</cp:revision>
  <dcterms:created xsi:type="dcterms:W3CDTF">2015-12-02T18:24:38Z</dcterms:created>
  <dcterms:modified xsi:type="dcterms:W3CDTF">2025-11-24T18:40:55Z</dcterms:modified>
</cp:coreProperties>
</file>