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9BBB59"/>
    <a:srgbClr val="FFCC66"/>
    <a:srgbClr val="EA854C"/>
    <a:srgbClr val="9BBB57"/>
    <a:srgbClr val="9BBB4F"/>
    <a:srgbClr val="EA8F4C"/>
    <a:srgbClr val="E9904C"/>
    <a:srgbClr val="7BA54C"/>
    <a:srgbClr val="6F7D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106" d="100"/>
          <a:sy n="106" d="100"/>
        </p:scale>
        <p:origin x="235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50862" y="912944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Energy Storage Targets</a:t>
            </a: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2139240" y="5632246"/>
            <a:ext cx="179696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Energy Storage Target Adopted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835977" y="4478899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554152" y="2777099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424102" y="2670737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087552" y="3294624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230427" y="3118412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416165" y="2511987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776527" y="2721537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757352" y="3145399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574915" y="1748399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490777" y="2145274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257415" y="2861237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641465" y="2254812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633652" y="2662799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317740" y="2205599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290627" y="3246999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289165" y="3397812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390640" y="3113649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205990" y="2921562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282065" y="1646799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488440" y="1684899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693352" y="2502462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973002" y="2257987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196840" y="2935849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530090" y="2807262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806190" y="3381937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647565" y="3275574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447540" y="1900799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633152" y="1945249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585527" y="2889812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814252" y="3918512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671872" y="385818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606165" y="2424674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120358" y="3944944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971040" y="3718487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985202" y="2673912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872740" y="3161274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971040" y="1776974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271077" y="1796024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764790" y="3804212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072515" y="2034149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674677" y="3010462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954077" y="2356412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260340" y="2075424"/>
            <a:ext cx="1035050" cy="965200"/>
            <a:chOff x="4576763" y="1812925"/>
            <a:chExt cx="1035050" cy="965200"/>
          </a:xfrm>
          <a:solidFill>
            <a:schemeClr val="bg1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solidFill>
                <a:srgbClr val="7BA5B4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solidFill>
                <a:srgbClr val="7BA5B4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solidFill>
              <a:srgbClr val="7BA5B4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027102" y="2896162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280977" y="4139174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708015" y="4101074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865177" y="4697974"/>
            <a:ext cx="1235075" cy="987425"/>
            <a:chOff x="5181600" y="4435475"/>
            <a:chExt cx="1235075" cy="987425"/>
          </a:xfrm>
          <a:solidFill>
            <a:srgbClr val="7BA5B4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068377" y="4056624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522277" y="3429562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244590" y="3645462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384290" y="3993124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902777" y="4859899"/>
            <a:ext cx="885825" cy="579438"/>
            <a:chOff x="1710" y="3401"/>
            <a:chExt cx="498" cy="349"/>
          </a:xfrm>
          <a:solidFill>
            <a:schemeClr val="bg1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3069590" y="1438836"/>
            <a:ext cx="3276600" cy="2923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December 2025</a:t>
            </a: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1885360" y="5598891"/>
            <a:ext cx="201168" cy="201168"/>
          </a:xfrm>
          <a:prstGeom prst="rect">
            <a:avLst/>
          </a:prstGeom>
          <a:solidFill>
            <a:srgbClr val="7BA5B4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89" name="Freeform 237"/>
          <p:cNvSpPr>
            <a:spLocks/>
          </p:cNvSpPr>
          <p:nvPr/>
        </p:nvSpPr>
        <p:spPr bwMode="auto">
          <a:xfrm>
            <a:off x="4919027" y="4490012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6122805" y="5804652"/>
            <a:ext cx="2653394" cy="7386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Twelve states </a:t>
            </a: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have statewide targets for energy storage deployment. </a:t>
            </a:r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1489273" y="2809244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1133755" y="2236270"/>
            <a:ext cx="998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OR: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10 MWh x 2020 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038536" y="2855026"/>
            <a:ext cx="6835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CA: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1,325 MW x 2020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705168" y="2932416"/>
            <a:ext cx="5540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NV: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1,000 MW x 2030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6575425" y="2063428"/>
            <a:ext cx="10445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NY: 6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,000 MW x 2030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845878" y="2265632"/>
            <a:ext cx="1159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MA: </a:t>
            </a:r>
            <a:r>
              <a:rPr lang="en-US" sz="1000" dirty="0">
                <a:latin typeface="Arial" panose="020B0604020202020204" pitchFamily="34" charset="0"/>
              </a:rPr>
              <a:t>5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,000 MW x </a:t>
            </a:r>
            <a:r>
              <a:rPr lang="en-US" sz="1000" dirty="0">
                <a:latin typeface="Arial" panose="020B0604020202020204" pitchFamily="34" charset="0"/>
              </a:rPr>
              <a:t>mid-2030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7424102" y="2954870"/>
            <a:ext cx="104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NJ: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2,000 MW x 2030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7433627" y="3755697"/>
            <a:ext cx="104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VA: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3,100 MW x 2035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811225" y="2601077"/>
            <a:ext cx="104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</a:rPr>
              <a:t>CT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1,000 MW x 2030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848600" y="1524000"/>
            <a:ext cx="104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ME: </a:t>
            </a:r>
            <a:r>
              <a:rPr lang="en-US" sz="1000" dirty="0">
                <a:latin typeface="Arial" panose="020B0604020202020204" pitchFamily="34" charset="0"/>
              </a:rPr>
              <a:t>400 MW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x 2030 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7414452" y="3333690"/>
            <a:ext cx="104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MD: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3,000 MW x 2033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562600" y="1828800"/>
            <a:ext cx="1056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</a:rPr>
              <a:t>MI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2,500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MW x 2029 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8055292" y="1905000"/>
            <a:ext cx="104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RI: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000" dirty="0">
                <a:latin typeface="Arial" panose="020B0604020202020204" pitchFamily="34" charset="0"/>
              </a:rPr>
              <a:t>00 MW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x 2033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21281</TotalTime>
  <Words>98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73</cp:revision>
  <dcterms:created xsi:type="dcterms:W3CDTF">2015-12-02T18:24:38Z</dcterms:created>
  <dcterms:modified xsi:type="dcterms:W3CDTF">2025-12-17T20:30:27Z</dcterms:modified>
</cp:coreProperties>
</file>