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DAD"/>
    <a:srgbClr val="7DB2C5"/>
    <a:srgbClr val="427E93"/>
    <a:srgbClr val="88A945"/>
    <a:srgbClr val="B5CD85"/>
    <a:srgbClr val="7BA5B4"/>
    <a:srgbClr val="9BBB59"/>
    <a:srgbClr val="D0DFE4"/>
    <a:srgbClr val="6898A9"/>
    <a:srgbClr val="529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85" autoAdjust="0"/>
    <p:restoredTop sz="96387" autoAdjust="0"/>
  </p:normalViewPr>
  <p:slideViewPr>
    <p:cSldViewPr>
      <p:cViewPr varScale="1">
        <p:scale>
          <a:sx n="91" d="100"/>
          <a:sy n="91" d="100"/>
        </p:scale>
        <p:origin x="78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7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84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66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07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301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13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07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62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62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5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 smtClean="0"/>
              <a:pPr>
                <a:defRPr/>
              </a:pPr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322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CDDDAD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" name="Rectangle 4"/>
          <p:cNvSpPr txBox="1">
            <a:spLocks noChangeArrowheads="1"/>
          </p:cNvSpPr>
          <p:nvPr/>
        </p:nvSpPr>
        <p:spPr bwMode="auto">
          <a:xfrm>
            <a:off x="1066800" y="914626"/>
            <a:ext cx="6985766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Renewable &amp; Clean Energy Standards</a:t>
            </a:r>
          </a:p>
        </p:txBody>
      </p:sp>
      <p:sp>
        <p:nvSpPr>
          <p:cNvPr id="86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" name="Freeform 207"/>
          <p:cNvSpPr>
            <a:spLocks/>
          </p:cNvSpPr>
          <p:nvPr/>
        </p:nvSpPr>
        <p:spPr bwMode="auto">
          <a:xfrm>
            <a:off x="5878591" y="2644775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pattFill prst="wdDnDiag">
            <a:fgClr>
              <a:srgbClr val="7DB2C5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1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Freeform 227"/>
          <p:cNvSpPr>
            <a:spLocks/>
          </p:cNvSpPr>
          <p:nvPr/>
        </p:nvSpPr>
        <p:spPr bwMode="auto">
          <a:xfrm>
            <a:off x="2010874" y="2379811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" name="Freeform 228"/>
          <p:cNvSpPr>
            <a:spLocks/>
          </p:cNvSpPr>
          <p:nvPr/>
        </p:nvSpPr>
        <p:spPr bwMode="auto">
          <a:xfrm>
            <a:off x="4298156" y="2135380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" name="Freeform 231"/>
          <p:cNvSpPr>
            <a:spLocks/>
          </p:cNvSpPr>
          <p:nvPr/>
        </p:nvSpPr>
        <p:spPr bwMode="auto">
          <a:xfrm>
            <a:off x="3127900" y="3262762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" name="Freeform 233"/>
          <p:cNvSpPr>
            <a:spLocks/>
          </p:cNvSpPr>
          <p:nvPr/>
        </p:nvSpPr>
        <p:spPr bwMode="auto">
          <a:xfrm>
            <a:off x="3964781" y="3151337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" name="Freeform 232"/>
          <p:cNvSpPr>
            <a:spLocks/>
          </p:cNvSpPr>
          <p:nvPr/>
        </p:nvSpPr>
        <p:spPr bwMode="auto">
          <a:xfrm>
            <a:off x="3770313" y="1775312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" name="Freeform 235" descr="25%"/>
          <p:cNvSpPr>
            <a:spLocks/>
          </p:cNvSpPr>
          <p:nvPr/>
        </p:nvSpPr>
        <p:spPr bwMode="auto">
          <a:xfrm>
            <a:off x="2906377" y="277336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" name="Freeform 239"/>
          <p:cNvSpPr>
            <a:spLocks/>
          </p:cNvSpPr>
          <p:nvPr/>
        </p:nvSpPr>
        <p:spPr bwMode="auto">
          <a:xfrm>
            <a:off x="2992484" y="3725972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" name="Freeform 240" descr="70%"/>
          <p:cNvSpPr>
            <a:spLocks/>
          </p:cNvSpPr>
          <p:nvPr/>
        </p:nvSpPr>
        <p:spPr bwMode="auto">
          <a:xfrm>
            <a:off x="2431696" y="3813969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0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427E93">
              <a:alpha val="69804"/>
            </a:srgbClr>
          </a:solidFill>
        </p:grpSpPr>
        <p:sp>
          <p:nvSpPr>
            <p:cNvPr id="121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6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>
              <a:alpha val="25098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" name="Freeform 251"/>
          <p:cNvSpPr>
            <a:spLocks/>
          </p:cNvSpPr>
          <p:nvPr/>
        </p:nvSpPr>
        <p:spPr bwMode="auto">
          <a:xfrm>
            <a:off x="2074178" y="3676626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Freeform 252"/>
          <p:cNvSpPr>
            <a:spLocks/>
          </p:cNvSpPr>
          <p:nvPr/>
        </p:nvSpPr>
        <p:spPr bwMode="auto">
          <a:xfrm>
            <a:off x="804863" y="2671763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7BA5B4"/>
          </a:solidFill>
        </p:grpSpPr>
        <p:grpSp>
          <p:nvGrpSpPr>
            <p:cNvPr id="135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137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6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2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>
              <a:alpha val="80000"/>
            </a:schemeClr>
          </a:solidFill>
        </p:grpSpPr>
        <p:sp>
          <p:nvSpPr>
            <p:cNvPr id="143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9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2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3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154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2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December 2025</a:t>
            </a:r>
          </a:p>
        </p:txBody>
      </p:sp>
      <p:sp>
        <p:nvSpPr>
          <p:cNvPr id="164" name="Oval 201"/>
          <p:cNvSpPr>
            <a:spLocks noChangeArrowheads="1"/>
          </p:cNvSpPr>
          <p:nvPr/>
        </p:nvSpPr>
        <p:spPr bwMode="auto">
          <a:xfrm>
            <a:off x="6918001" y="3447701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54000" y="1599441"/>
            <a:ext cx="8803985" cy="4675539"/>
            <a:chOff x="254000" y="1599441"/>
            <a:chExt cx="8803985" cy="4675539"/>
          </a:xfrm>
        </p:grpSpPr>
        <p:sp>
          <p:nvSpPr>
            <p:cNvPr id="168" name="Rectangle 291"/>
            <p:cNvSpPr>
              <a:spLocks noChangeArrowheads="1"/>
            </p:cNvSpPr>
            <p:nvPr/>
          </p:nvSpPr>
          <p:spPr bwMode="auto">
            <a:xfrm>
              <a:off x="522474" y="1708910"/>
              <a:ext cx="102295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2020*</a:t>
              </a:r>
            </a:p>
            <a:p>
              <a:pPr algn="ctr" eaLnBrk="0" hangingPunct="0">
                <a:defRPr/>
              </a:pP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2045) </a:t>
              </a:r>
            </a:p>
          </p:txBody>
        </p:sp>
        <p:sp>
          <p:nvSpPr>
            <p:cNvPr id="169" name="Rectangle 292"/>
            <p:cNvSpPr>
              <a:spLocks noChangeArrowheads="1"/>
            </p:cNvSpPr>
            <p:nvPr/>
          </p:nvSpPr>
          <p:spPr bwMode="auto">
            <a:xfrm>
              <a:off x="502536" y="2133600"/>
              <a:ext cx="869064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OR: 5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0%x 2040* </a:t>
              </a:r>
            </a:p>
            <a:p>
              <a:pPr algn="ctr" eaLnBrk="0" hangingPunct="0"/>
              <a:r>
                <a:rPr kumimoji="1" lang="en-US" sz="700" dirty="0">
                  <a:latin typeface="Helvetica" panose="020B0604020202020204" pitchFamily="34" charset="0"/>
                  <a:cs typeface="Helvetica" panose="020B0604020202020204" pitchFamily="34" charset="0"/>
                </a:rPr>
                <a:t>(large utilities)</a:t>
              </a:r>
            </a:p>
            <a:p>
              <a:pPr algn="ctr" eaLnBrk="0" hangingPunct="0"/>
              <a:r>
                <a:rPr kumimoji="1" lang="en-US" sz="8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0" name="Rectangle 293"/>
            <p:cNvSpPr>
              <a:spLocks noChangeArrowheads="1"/>
            </p:cNvSpPr>
            <p:nvPr/>
          </p:nvSpPr>
          <p:spPr bwMode="auto">
            <a:xfrm>
              <a:off x="400051" y="3447701"/>
              <a:ext cx="838200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CA: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60% 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  (100% x 2045)</a:t>
              </a:r>
            </a:p>
          </p:txBody>
        </p:sp>
        <p:sp>
          <p:nvSpPr>
            <p:cNvPr id="172" name="Rectangle 295"/>
            <p:cNvSpPr>
              <a:spLocks noChangeArrowheads="1"/>
            </p:cNvSpPr>
            <p:nvPr/>
          </p:nvSpPr>
          <p:spPr bwMode="auto">
            <a:xfrm>
              <a:off x="784987" y="2833621"/>
              <a:ext cx="880473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NV: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73" name="Rectangle 296"/>
            <p:cNvSpPr>
              <a:spLocks noChangeArrowheads="1"/>
            </p:cNvSpPr>
            <p:nvPr/>
          </p:nvSpPr>
          <p:spPr bwMode="auto">
            <a:xfrm>
              <a:off x="1519238" y="3175902"/>
              <a:ext cx="768350" cy="623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UT: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20% x 2025*</a:t>
              </a:r>
              <a:r>
                <a:rPr lang="en-US" sz="1050" dirty="0"/>
                <a:t>†</a:t>
              </a:r>
            </a:p>
            <a:p>
              <a:pPr algn="ctr" eaLnBrk="0" hangingPunct="0"/>
              <a:endParaRPr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4" name="Rectangle 297"/>
            <p:cNvSpPr>
              <a:spLocks noChangeArrowheads="1"/>
            </p:cNvSpPr>
            <p:nvPr/>
          </p:nvSpPr>
          <p:spPr bwMode="auto">
            <a:xfrm>
              <a:off x="1358900" y="3962400"/>
              <a:ext cx="7747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AZ: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2025*</a:t>
              </a:r>
            </a:p>
          </p:txBody>
        </p:sp>
        <p:sp>
          <p:nvSpPr>
            <p:cNvPr id="175" name="Rectangle 298"/>
            <p:cNvSpPr>
              <a:spLocks noChangeArrowheads="1"/>
            </p:cNvSpPr>
            <p:nvPr/>
          </p:nvSpPr>
          <p:spPr bwMode="auto">
            <a:xfrm>
              <a:off x="2982005" y="1983581"/>
              <a:ext cx="83969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ND: 10% x 2015</a:t>
              </a:r>
            </a:p>
          </p:txBody>
        </p:sp>
        <p:sp>
          <p:nvSpPr>
            <p:cNvPr id="176" name="Rectangle 299"/>
            <p:cNvSpPr>
              <a:spLocks noChangeArrowheads="1"/>
            </p:cNvSpPr>
            <p:nvPr/>
          </p:nvSpPr>
          <p:spPr bwMode="auto">
            <a:xfrm>
              <a:off x="2066925" y="3925614"/>
              <a:ext cx="98583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NM: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80%x 2040 (IOUs)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by 2045 (IOUs))</a:t>
              </a:r>
            </a:p>
          </p:txBody>
        </p:sp>
        <p:sp>
          <p:nvSpPr>
            <p:cNvPr id="177" name="Rectangle 300"/>
            <p:cNvSpPr>
              <a:spLocks noChangeArrowheads="1"/>
            </p:cNvSpPr>
            <p:nvPr/>
          </p:nvSpPr>
          <p:spPr bwMode="auto">
            <a:xfrm>
              <a:off x="2133600" y="2730500"/>
              <a:ext cx="736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8" name="Rectangle 301"/>
            <p:cNvSpPr>
              <a:spLocks noChangeArrowheads="1"/>
            </p:cNvSpPr>
            <p:nvPr/>
          </p:nvSpPr>
          <p:spPr bwMode="auto">
            <a:xfrm>
              <a:off x="1648773" y="5324311"/>
              <a:ext cx="91276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HI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: 100% x 2045</a:t>
              </a:r>
            </a:p>
          </p:txBody>
        </p:sp>
        <p:sp>
          <p:nvSpPr>
            <p:cNvPr id="179" name="Rectangle 302"/>
            <p:cNvSpPr>
              <a:spLocks noChangeArrowheads="1"/>
            </p:cNvSpPr>
            <p:nvPr/>
          </p:nvSpPr>
          <p:spPr bwMode="auto">
            <a:xfrm>
              <a:off x="2228720" y="3247600"/>
              <a:ext cx="9683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CO: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30% by 2020 (IOUs)</a:t>
              </a:r>
              <a:r>
                <a:rPr lang="en-US" sz="900" dirty="0"/>
                <a:t> *†</a:t>
              </a:r>
            </a:p>
            <a:p>
              <a:pPr algn="ctr" eaLnBrk="0" hangingPunct="0"/>
              <a:r>
                <a:rPr lang="en-US" sz="900" i="1" dirty="0">
                  <a:latin typeface="Arial" panose="020B0604020202020204" pitchFamily="34" charset="0"/>
                </a:rPr>
                <a:t>(100% x 2050)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0" name="Rectangle 303"/>
            <p:cNvSpPr>
              <a:spLocks noChangeArrowheads="1"/>
            </p:cNvSpPr>
            <p:nvPr/>
          </p:nvSpPr>
          <p:spPr bwMode="auto">
            <a:xfrm>
              <a:off x="3421063" y="3886200"/>
              <a:ext cx="698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OK: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2015</a:t>
              </a:r>
            </a:p>
          </p:txBody>
        </p:sp>
        <p:sp>
          <p:nvSpPr>
            <p:cNvPr id="181" name="Rectangle 304"/>
            <p:cNvSpPr>
              <a:spLocks noChangeArrowheads="1"/>
            </p:cNvSpPr>
            <p:nvPr/>
          </p:nvSpPr>
          <p:spPr bwMode="auto">
            <a:xfrm>
              <a:off x="3769808" y="1981200"/>
              <a:ext cx="64979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MN: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2035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</p:txBody>
        </p:sp>
        <p:sp>
          <p:nvSpPr>
            <p:cNvPr id="183" name="Rectangle 307"/>
            <p:cNvSpPr>
              <a:spLocks noChangeArrowheads="1"/>
            </p:cNvSpPr>
            <p:nvPr/>
          </p:nvSpPr>
          <p:spPr bwMode="auto">
            <a:xfrm>
              <a:off x="5410200" y="2057400"/>
              <a:ext cx="79851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Arial" panose="020B0604020202020204" pitchFamily="34" charset="0"/>
                </a:rPr>
                <a:t>MI: </a:t>
              </a:r>
              <a:r>
                <a:rPr kumimoji="1" lang="en-US" sz="900" dirty="0">
                  <a:latin typeface="Arial" panose="020B0604020202020204" pitchFamily="34" charset="0"/>
                </a:rPr>
                <a:t>60% x 2030*</a:t>
              </a:r>
              <a:r>
                <a:rPr lang="en-US" sz="900" dirty="0">
                  <a:latin typeface="Arial" panose="020B0604020202020204" pitchFamily="34" charset="0"/>
                </a:rPr>
                <a:t>† </a:t>
              </a:r>
              <a:r>
                <a:rPr lang="en-US" sz="900" i="1" dirty="0">
                  <a:latin typeface="Arial" panose="020B0604020202020204" pitchFamily="34" charset="0"/>
                </a:rPr>
                <a:t>(100% x 2040)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4" name="Rectangle 308"/>
            <p:cNvSpPr>
              <a:spLocks noChangeArrowheads="1"/>
            </p:cNvSpPr>
            <p:nvPr/>
          </p:nvSpPr>
          <p:spPr bwMode="auto">
            <a:xfrm>
              <a:off x="4357578" y="2386671"/>
              <a:ext cx="725707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WI: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2015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5" name="Rectangle 310"/>
            <p:cNvSpPr>
              <a:spLocks noChangeArrowheads="1"/>
            </p:cNvSpPr>
            <p:nvPr/>
          </p:nvSpPr>
          <p:spPr bwMode="auto">
            <a:xfrm>
              <a:off x="4044244" y="3465258"/>
              <a:ext cx="7461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MO: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2021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6" name="Rectangle 311"/>
            <p:cNvSpPr>
              <a:spLocks noChangeArrowheads="1"/>
            </p:cNvSpPr>
            <p:nvPr/>
          </p:nvSpPr>
          <p:spPr bwMode="auto">
            <a:xfrm>
              <a:off x="3949897" y="2889863"/>
              <a:ext cx="643865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105 MW</a:t>
              </a:r>
            </a:p>
          </p:txBody>
        </p:sp>
        <p:sp>
          <p:nvSpPr>
            <p:cNvPr id="187" name="Rectangle 312"/>
            <p:cNvSpPr>
              <a:spLocks noChangeArrowheads="1"/>
            </p:cNvSpPr>
            <p:nvPr/>
          </p:nvSpPr>
          <p:spPr bwMode="auto">
            <a:xfrm>
              <a:off x="5013532" y="2946073"/>
              <a:ext cx="38890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IN: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x 2025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8" name="Rectangle 313"/>
            <p:cNvSpPr>
              <a:spLocks noChangeArrowheads="1"/>
            </p:cNvSpPr>
            <p:nvPr/>
          </p:nvSpPr>
          <p:spPr bwMode="auto">
            <a:xfrm>
              <a:off x="4587754" y="2951202"/>
              <a:ext cx="44144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IL: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 2040 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9" name="Rectangle 314"/>
            <p:cNvSpPr>
              <a:spLocks noChangeArrowheads="1"/>
            </p:cNvSpPr>
            <p:nvPr/>
          </p:nvSpPr>
          <p:spPr bwMode="auto">
            <a:xfrm>
              <a:off x="5765800" y="5029200"/>
              <a:ext cx="7620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0" name="Rectangle 315"/>
            <p:cNvSpPr>
              <a:spLocks noChangeArrowheads="1"/>
            </p:cNvSpPr>
            <p:nvPr/>
          </p:nvSpPr>
          <p:spPr bwMode="auto">
            <a:xfrm>
              <a:off x="5106988" y="3505200"/>
              <a:ext cx="57467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1" name="Rectangle 316"/>
            <p:cNvSpPr>
              <a:spLocks noChangeArrowheads="1"/>
            </p:cNvSpPr>
            <p:nvPr/>
          </p:nvSpPr>
          <p:spPr bwMode="auto">
            <a:xfrm>
              <a:off x="5358267" y="2933428"/>
              <a:ext cx="59962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OH: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8.5%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2026</a:t>
              </a:r>
            </a:p>
          </p:txBody>
        </p:sp>
        <p:sp>
          <p:nvSpPr>
            <p:cNvPr id="192" name="Rectangle 317"/>
            <p:cNvSpPr>
              <a:spLocks noChangeArrowheads="1"/>
            </p:cNvSpPr>
            <p:nvPr/>
          </p:nvSpPr>
          <p:spPr bwMode="auto">
            <a:xfrm>
              <a:off x="5359400" y="43434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3" name="Rectangle 319"/>
            <p:cNvSpPr>
              <a:spLocks noChangeArrowheads="1"/>
            </p:cNvSpPr>
            <p:nvPr/>
          </p:nvSpPr>
          <p:spPr bwMode="auto">
            <a:xfrm>
              <a:off x="5638800" y="3657600"/>
              <a:ext cx="13282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NC: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12.5% x 2021 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94" name="Rectangle 321"/>
            <p:cNvSpPr>
              <a:spLocks noChangeArrowheads="1"/>
            </p:cNvSpPr>
            <p:nvPr/>
          </p:nvSpPr>
          <p:spPr bwMode="auto">
            <a:xfrm>
              <a:off x="7368884" y="1940800"/>
              <a:ext cx="168910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spcAft>
                  <a:spcPts val="400"/>
                </a:spcAft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5" name="Rectangle 322"/>
            <p:cNvSpPr>
              <a:spLocks noChangeArrowheads="1"/>
            </p:cNvSpPr>
            <p:nvPr/>
          </p:nvSpPr>
          <p:spPr bwMode="auto">
            <a:xfrm>
              <a:off x="5832476" y="3321610"/>
              <a:ext cx="961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VA: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2045/2050</a:t>
              </a:r>
            </a:p>
          </p:txBody>
        </p:sp>
        <p:sp>
          <p:nvSpPr>
            <p:cNvPr id="196" name="Rectangle 291"/>
            <p:cNvSpPr>
              <a:spLocks noChangeArrowheads="1"/>
            </p:cNvSpPr>
            <p:nvPr/>
          </p:nvSpPr>
          <p:spPr bwMode="auto">
            <a:xfrm>
              <a:off x="3124200" y="3027363"/>
              <a:ext cx="609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7" name="Rectangle 292"/>
            <p:cNvSpPr>
              <a:spLocks noChangeArrowheads="1"/>
            </p:cNvSpPr>
            <p:nvPr/>
          </p:nvSpPr>
          <p:spPr bwMode="auto">
            <a:xfrm>
              <a:off x="2916446" y="3411151"/>
              <a:ext cx="139700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KS: 20% x 2020</a:t>
              </a:r>
            </a:p>
          </p:txBody>
        </p:sp>
        <p:sp>
          <p:nvSpPr>
            <p:cNvPr id="198" name="Rectangle 302"/>
            <p:cNvSpPr>
              <a:spLocks noChangeArrowheads="1"/>
            </p:cNvSpPr>
            <p:nvPr/>
          </p:nvSpPr>
          <p:spPr bwMode="auto">
            <a:xfrm>
              <a:off x="7551495" y="1599441"/>
              <a:ext cx="925972" cy="138499"/>
            </a:xfrm>
            <a:prstGeom prst="rect">
              <a:avLst/>
            </a:prstGeom>
            <a:solidFill>
              <a:srgbClr val="7BA5B4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ME: </a:t>
              </a:r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2040</a:t>
              </a:r>
            </a:p>
          </p:txBody>
        </p:sp>
        <p:sp>
          <p:nvSpPr>
            <p:cNvPr id="199" name="Rectangle 293"/>
            <p:cNvSpPr>
              <a:spLocks noChangeArrowheads="1"/>
            </p:cNvSpPr>
            <p:nvPr/>
          </p:nvSpPr>
          <p:spPr bwMode="auto">
            <a:xfrm>
              <a:off x="254000" y="4635500"/>
              <a:ext cx="73342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0" name="Rectangle 332"/>
            <p:cNvSpPr>
              <a:spLocks noChangeArrowheads="1"/>
            </p:cNvSpPr>
            <p:nvPr/>
          </p:nvSpPr>
          <p:spPr bwMode="auto">
            <a:xfrm>
              <a:off x="5799138" y="6136481"/>
              <a:ext cx="3192462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1" name="Rectangle 294"/>
            <p:cNvSpPr>
              <a:spLocks noChangeArrowheads="1"/>
            </p:cNvSpPr>
            <p:nvPr/>
          </p:nvSpPr>
          <p:spPr bwMode="auto">
            <a:xfrm>
              <a:off x="4405220" y="5181600"/>
              <a:ext cx="176698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endParaRPr kumimoji="1" lang="en-US" sz="11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2" name="Rectangle 305"/>
            <p:cNvSpPr>
              <a:spLocks noChangeArrowheads="1"/>
            </p:cNvSpPr>
            <p:nvPr/>
          </p:nvSpPr>
          <p:spPr bwMode="auto">
            <a:xfrm>
              <a:off x="4191000" y="45720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03" name="TextBox 202"/>
          <p:cNvSpPr txBox="1"/>
          <p:nvPr/>
        </p:nvSpPr>
        <p:spPr>
          <a:xfrm>
            <a:off x="6680200" y="4573340"/>
            <a:ext cx="2348370" cy="1569660"/>
          </a:xfrm>
          <a:prstGeom prst="rect">
            <a:avLst/>
          </a:prstGeom>
          <a:solidFill>
            <a:schemeClr val="bg1">
              <a:lumMod val="75000"/>
              <a:alpha val="2902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28 States 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+ DC have a Renewable Portfolio Standard, 11 states have a Clean Energy Standard</a:t>
            </a:r>
          </a:p>
          <a:p>
            <a:r>
              <a:rPr lang="en-US" sz="1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(7 states have renewable portfolio goals, 7 states have clean energy goals)</a:t>
            </a:r>
          </a:p>
        </p:txBody>
      </p:sp>
      <p:sp>
        <p:nvSpPr>
          <p:cNvPr id="249" name="Text Box 279"/>
          <p:cNvSpPr txBox="1">
            <a:spLocks noChangeArrowheads="1"/>
          </p:cNvSpPr>
          <p:nvPr/>
        </p:nvSpPr>
        <p:spPr bwMode="auto">
          <a:xfrm>
            <a:off x="573624" y="6070427"/>
            <a:ext cx="19879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standard</a:t>
            </a:r>
          </a:p>
        </p:txBody>
      </p:sp>
      <p:sp>
        <p:nvSpPr>
          <p:cNvPr id="250" name="Text Box 279"/>
          <p:cNvSpPr txBox="1">
            <a:spLocks noChangeArrowheads="1"/>
          </p:cNvSpPr>
          <p:nvPr/>
        </p:nvSpPr>
        <p:spPr bwMode="auto">
          <a:xfrm>
            <a:off x="575186" y="6355620"/>
            <a:ext cx="17058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goal</a:t>
            </a:r>
          </a:p>
        </p:txBody>
      </p:sp>
      <p:sp>
        <p:nvSpPr>
          <p:cNvPr id="251" name="Rectangle 284"/>
          <p:cNvSpPr>
            <a:spLocks noChangeArrowheads="1"/>
          </p:cNvSpPr>
          <p:nvPr/>
        </p:nvSpPr>
        <p:spPr bwMode="auto">
          <a:xfrm>
            <a:off x="289630" y="6070427"/>
            <a:ext cx="228600" cy="228600"/>
          </a:xfrm>
          <a:prstGeom prst="rect">
            <a:avLst/>
          </a:prstGeom>
          <a:solidFill>
            <a:srgbClr val="427E9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52" name="Rectangle 285" descr="25%"/>
          <p:cNvSpPr>
            <a:spLocks noChangeArrowheads="1"/>
          </p:cNvSpPr>
          <p:nvPr/>
        </p:nvSpPr>
        <p:spPr bwMode="auto">
          <a:xfrm>
            <a:off x="284662" y="6355620"/>
            <a:ext cx="228600" cy="228600"/>
          </a:xfrm>
          <a:prstGeom prst="rect">
            <a:avLst/>
          </a:prstGeom>
          <a:solidFill>
            <a:srgbClr val="7DB2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4" name="Text Box 279"/>
          <p:cNvSpPr txBox="1">
            <a:spLocks noChangeArrowheads="1"/>
          </p:cNvSpPr>
          <p:nvPr/>
        </p:nvSpPr>
        <p:spPr bwMode="auto">
          <a:xfrm>
            <a:off x="5032462" y="6378054"/>
            <a:ext cx="30921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Includes non-renewable alternative resources</a:t>
            </a:r>
          </a:p>
        </p:txBody>
      </p:sp>
      <p:sp>
        <p:nvSpPr>
          <p:cNvPr id="429" name="Text Box 296"/>
          <p:cNvSpPr txBox="1">
            <a:spLocks noChangeArrowheads="1"/>
          </p:cNvSpPr>
          <p:nvPr/>
        </p:nvSpPr>
        <p:spPr bwMode="auto">
          <a:xfrm>
            <a:off x="4584787" y="593907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/>
              <a:t>*</a:t>
            </a:r>
          </a:p>
        </p:txBody>
      </p:sp>
      <p:sp>
        <p:nvSpPr>
          <p:cNvPr id="430" name="Text Box 279"/>
          <p:cNvSpPr txBox="1">
            <a:spLocks noChangeArrowheads="1"/>
          </p:cNvSpPr>
          <p:nvPr/>
        </p:nvSpPr>
        <p:spPr bwMode="auto">
          <a:xfrm>
            <a:off x="5022056" y="6149518"/>
            <a:ext cx="34304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Extra credit for solar or customer-sited renewables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4654624" y="6296479"/>
            <a:ext cx="229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†</a:t>
            </a:r>
          </a:p>
        </p:txBody>
      </p:sp>
      <p:sp>
        <p:nvSpPr>
          <p:cNvPr id="436" name="TextBox 435"/>
          <p:cNvSpPr txBox="1"/>
          <p:nvPr/>
        </p:nvSpPr>
        <p:spPr>
          <a:xfrm>
            <a:off x="4272757" y="5111633"/>
            <a:ext cx="14620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U.S. Territories</a:t>
            </a:r>
          </a:p>
        </p:txBody>
      </p:sp>
      <p:sp>
        <p:nvSpPr>
          <p:cNvPr id="444" name="Freeform 236" descr="70%"/>
          <p:cNvSpPr>
            <a:spLocks/>
          </p:cNvSpPr>
          <p:nvPr/>
        </p:nvSpPr>
        <p:spPr bwMode="auto">
          <a:xfrm>
            <a:off x="2922066" y="2297906"/>
            <a:ext cx="950804" cy="569912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D0DFE4"/>
          </a:solidFill>
          <a:ln w="3175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0" name="TextBox 449"/>
          <p:cNvSpPr txBox="1"/>
          <p:nvPr/>
        </p:nvSpPr>
        <p:spPr>
          <a:xfrm>
            <a:off x="6858000" y="3447701"/>
            <a:ext cx="35797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DC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2900303" y="2453896"/>
            <a:ext cx="10182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SD: 10% x 2015</a:t>
            </a:r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55" name="Rectangle 319"/>
          <p:cNvSpPr>
            <a:spLocks noChangeArrowheads="1"/>
          </p:cNvSpPr>
          <p:nvPr/>
        </p:nvSpPr>
        <p:spPr bwMode="auto">
          <a:xfrm>
            <a:off x="6019800" y="4038600"/>
            <a:ext cx="8509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SC: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2% 2021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3851375" y="5334926"/>
            <a:ext cx="1131005" cy="230832"/>
          </a:xfrm>
          <a:prstGeom prst="rect">
            <a:avLst/>
          </a:prstGeom>
          <a:solidFill>
            <a:srgbClr val="7BA5B4"/>
          </a:solidFill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20% x 2016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3846513" y="5586349"/>
            <a:ext cx="1135867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PR: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2050</a:t>
            </a:r>
          </a:p>
        </p:txBody>
      </p:sp>
      <p:sp>
        <p:nvSpPr>
          <p:cNvPr id="458" name="TextBox 457"/>
          <p:cNvSpPr txBox="1"/>
          <p:nvPr/>
        </p:nvSpPr>
        <p:spPr>
          <a:xfrm>
            <a:off x="5010161" y="5335162"/>
            <a:ext cx="1262053" cy="230832"/>
          </a:xfrm>
          <a:prstGeom prst="rect">
            <a:avLst/>
          </a:prstGeom>
          <a:solidFill>
            <a:srgbClr val="D0DFE4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Guam: 100% x 2045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5013150" y="5586587"/>
            <a:ext cx="1254300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USVI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30% x 2025</a:t>
            </a:r>
          </a:p>
        </p:txBody>
      </p:sp>
      <p:sp>
        <p:nvSpPr>
          <p:cNvPr id="463" name="Rectangle 302"/>
          <p:cNvSpPr>
            <a:spLocks noChangeArrowheads="1"/>
          </p:cNvSpPr>
          <p:nvPr/>
        </p:nvSpPr>
        <p:spPr bwMode="auto">
          <a:xfrm>
            <a:off x="7554879" y="1778943"/>
            <a:ext cx="963855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NH: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25.2% x 2025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5" name="Rectangle 302"/>
          <p:cNvSpPr>
            <a:spLocks noChangeArrowheads="1"/>
          </p:cNvSpPr>
          <p:nvPr/>
        </p:nvSpPr>
        <p:spPr bwMode="auto">
          <a:xfrm>
            <a:off x="7556966" y="1958121"/>
            <a:ext cx="90215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VT: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2030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6" name="Rectangle 302"/>
          <p:cNvSpPr>
            <a:spLocks noChangeArrowheads="1"/>
          </p:cNvSpPr>
          <p:nvPr/>
        </p:nvSpPr>
        <p:spPr bwMode="auto">
          <a:xfrm>
            <a:off x="7550156" y="2132013"/>
            <a:ext cx="1511213" cy="415498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2030 + 1% each year thereafter (</a:t>
            </a:r>
            <a:r>
              <a:rPr lang="en-US" sz="700" dirty="0">
                <a:latin typeface="Helvetica" panose="020B0604020202020204" pitchFamily="34" charset="0"/>
                <a:cs typeface="Helvetica" panose="020B0604020202020204" pitchFamily="34" charset="0"/>
              </a:rPr>
              <a:t>new resources)</a:t>
            </a:r>
          </a:p>
          <a:p>
            <a:pPr eaLnBrk="0" hangingPunct="0">
              <a:defRPr/>
            </a:pP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2050)</a:t>
            </a:r>
          </a:p>
        </p:txBody>
      </p:sp>
      <p:sp>
        <p:nvSpPr>
          <p:cNvPr id="475" name="Rectangle 302"/>
          <p:cNvSpPr>
            <a:spLocks noChangeArrowheads="1"/>
          </p:cNvSpPr>
          <p:nvPr/>
        </p:nvSpPr>
        <p:spPr bwMode="auto">
          <a:xfrm>
            <a:off x="7545165" y="2588856"/>
            <a:ext cx="962873" cy="138182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RI: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2033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6" name="Rectangle 302"/>
          <p:cNvSpPr>
            <a:spLocks noChangeArrowheads="1"/>
          </p:cNvSpPr>
          <p:nvPr/>
        </p:nvSpPr>
        <p:spPr bwMode="auto">
          <a:xfrm>
            <a:off x="7547593" y="2770319"/>
            <a:ext cx="1505612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CT: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37%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</a:t>
            </a:r>
            <a:endParaRPr lang="en-US" sz="900" i="1" dirty="0"/>
          </a:p>
        </p:txBody>
      </p:sp>
      <p:sp>
        <p:nvSpPr>
          <p:cNvPr id="477" name="Rectangle 302"/>
          <p:cNvSpPr>
            <a:spLocks noChangeArrowheads="1"/>
          </p:cNvSpPr>
          <p:nvPr/>
        </p:nvSpPr>
        <p:spPr bwMode="auto">
          <a:xfrm>
            <a:off x="5910174" y="2402584"/>
            <a:ext cx="1066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NY: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70% x 2030</a:t>
            </a:r>
          </a:p>
          <a:p>
            <a:pPr algn="ctr" eaLnBrk="0" hangingPunct="0">
              <a:defRPr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 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8" name="Rectangle 302"/>
          <p:cNvSpPr>
            <a:spLocks noChangeArrowheads="1"/>
          </p:cNvSpPr>
          <p:nvPr/>
        </p:nvSpPr>
        <p:spPr bwMode="auto">
          <a:xfrm>
            <a:off x="7547517" y="3417516"/>
            <a:ext cx="911428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18% x 2021†</a:t>
            </a:r>
          </a:p>
        </p:txBody>
      </p:sp>
      <p:sp>
        <p:nvSpPr>
          <p:cNvPr id="479" name="Rectangle 302"/>
          <p:cNvSpPr>
            <a:spLocks noChangeArrowheads="1"/>
          </p:cNvSpPr>
          <p:nvPr/>
        </p:nvSpPr>
        <p:spPr bwMode="auto">
          <a:xfrm>
            <a:off x="7547593" y="3095268"/>
            <a:ext cx="1500503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NJ: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50% x 2030; (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2035) </a:t>
            </a:r>
          </a:p>
        </p:txBody>
      </p:sp>
      <p:sp>
        <p:nvSpPr>
          <p:cNvPr id="482" name="Rectangle 302"/>
          <p:cNvSpPr>
            <a:spLocks noChangeArrowheads="1"/>
          </p:cNvSpPr>
          <p:nvPr/>
        </p:nvSpPr>
        <p:spPr bwMode="auto">
          <a:xfrm>
            <a:off x="7552166" y="3586200"/>
            <a:ext cx="906704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DE: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2035;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2050)*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3" name="Rectangle 302"/>
          <p:cNvSpPr>
            <a:spLocks noChangeArrowheads="1"/>
          </p:cNvSpPr>
          <p:nvPr/>
        </p:nvSpPr>
        <p:spPr bwMode="auto">
          <a:xfrm>
            <a:off x="7547593" y="3921432"/>
            <a:ext cx="911277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MD: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50%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2045)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4" name="Rectangle 302"/>
          <p:cNvSpPr>
            <a:spLocks noChangeArrowheads="1"/>
          </p:cNvSpPr>
          <p:nvPr/>
        </p:nvSpPr>
        <p:spPr bwMode="auto">
          <a:xfrm>
            <a:off x="7557465" y="4233050"/>
            <a:ext cx="91403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DC: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2032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491" name="Straight Connector 490"/>
          <p:cNvCxnSpPr>
            <a:endCxn id="164" idx="1"/>
          </p:cNvCxnSpPr>
          <p:nvPr/>
        </p:nvCxnSpPr>
        <p:spPr>
          <a:xfrm>
            <a:off x="6416675" y="3220945"/>
            <a:ext cx="534804" cy="26023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3" name="Text Box 279"/>
          <p:cNvSpPr txBox="1">
            <a:spLocks noChangeArrowheads="1"/>
          </p:cNvSpPr>
          <p:nvPr/>
        </p:nvSpPr>
        <p:spPr bwMode="auto">
          <a:xfrm>
            <a:off x="2908497" y="6072171"/>
            <a:ext cx="155010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standard</a:t>
            </a:r>
          </a:p>
        </p:txBody>
      </p:sp>
      <p:sp>
        <p:nvSpPr>
          <p:cNvPr id="165" name="Text Box 279"/>
          <p:cNvSpPr txBox="1">
            <a:spLocks noChangeArrowheads="1"/>
          </p:cNvSpPr>
          <p:nvPr/>
        </p:nvSpPr>
        <p:spPr bwMode="auto">
          <a:xfrm>
            <a:off x="2910059" y="6357364"/>
            <a:ext cx="12423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goal</a:t>
            </a:r>
            <a:endParaRPr lang="en-US" sz="1200" i="1" dirty="0">
              <a:latin typeface="Tahoma" pitchFamily="34" charset="0"/>
            </a:endParaRPr>
          </a:p>
        </p:txBody>
      </p:sp>
      <p:sp>
        <p:nvSpPr>
          <p:cNvPr id="182" name="Rectangle 284"/>
          <p:cNvSpPr>
            <a:spLocks noChangeArrowheads="1"/>
          </p:cNvSpPr>
          <p:nvPr/>
        </p:nvSpPr>
        <p:spPr bwMode="auto">
          <a:xfrm>
            <a:off x="2624503" y="6072171"/>
            <a:ext cx="228600" cy="228600"/>
          </a:xfrm>
          <a:prstGeom prst="rect">
            <a:avLst/>
          </a:prstGeom>
          <a:solidFill>
            <a:srgbClr val="9BBB5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4" name="Rectangle 285" descr="25%"/>
          <p:cNvSpPr>
            <a:spLocks noChangeArrowheads="1"/>
          </p:cNvSpPr>
          <p:nvPr/>
        </p:nvSpPr>
        <p:spPr bwMode="auto">
          <a:xfrm>
            <a:off x="2619535" y="6357364"/>
            <a:ext cx="228600" cy="228600"/>
          </a:xfrm>
          <a:prstGeom prst="rect">
            <a:avLst/>
          </a:prstGeom>
          <a:solidFill>
            <a:srgbClr val="CDDDA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1" name="Rectangle 303"/>
          <p:cNvSpPr>
            <a:spLocks noChangeArrowheads="1"/>
          </p:cNvSpPr>
          <p:nvPr/>
        </p:nvSpPr>
        <p:spPr bwMode="auto">
          <a:xfrm>
            <a:off x="4281730" y="4537502"/>
            <a:ext cx="4426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LA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(</a:t>
            </a: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2050)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B12A220-07D5-4930-997C-04B65F224707}" vid="{81485280-E667-4D1E-8622-4705885F4A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6E1532-7571-452E-9010-0A8A0BEA802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b4ce786-82e9-4d82-aea5-cea6766135a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C9445D2-B269-4250-AD6F-D497FF95ED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5E5762-4FAF-4FE5-B643-0961814F1D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29074</TotalTime>
  <Words>467</Words>
  <Application>Microsoft Office PowerPoint</Application>
  <PresentationFormat>On-screen Show (4:3)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Theme1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Achyut Shrestha</dc:creator>
  <cp:lastModifiedBy>Emily Lynn Apadula</cp:lastModifiedBy>
  <cp:revision>122</cp:revision>
  <dcterms:created xsi:type="dcterms:W3CDTF">2015-03-16T15:36:26Z</dcterms:created>
  <dcterms:modified xsi:type="dcterms:W3CDTF">2025-12-17T20:23:07Z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