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A5B4"/>
    <a:srgbClr val="9BBB59"/>
    <a:srgbClr val="C4D7DE"/>
    <a:srgbClr val="3B5D69"/>
    <a:srgbClr val="A7C3CD"/>
    <a:srgbClr val="B5CDD5"/>
    <a:srgbClr val="E5EDF0"/>
    <a:srgbClr val="EEF4F5"/>
    <a:srgbClr val="F8F8F8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41" autoAdjust="0"/>
    <p:restoredTop sz="94620" autoAdjust="0"/>
  </p:normalViewPr>
  <p:slideViewPr>
    <p:cSldViewPr>
      <p:cViewPr varScale="1">
        <p:scale>
          <a:sx n="88" d="100"/>
          <a:sy n="88" d="100"/>
        </p:scale>
        <p:origin x="66" y="53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Lynn Apadula" userId="1f0a73b7-7ec2-4b04-a094-eed9786adb34" providerId="ADAL" clId="{798F9A77-0F95-4F24-8B79-87DC2110E163}"/>
    <pc:docChg chg="custSel modSld">
      <pc:chgData name="Emily Lynn Apadula" userId="1f0a73b7-7ec2-4b04-a094-eed9786adb34" providerId="ADAL" clId="{798F9A77-0F95-4F24-8B79-87DC2110E163}" dt="2026-03-02T21:26:23.799" v="15" actId="478"/>
      <pc:docMkLst>
        <pc:docMk/>
      </pc:docMkLst>
      <pc:sldChg chg="delSp modSp mod">
        <pc:chgData name="Emily Lynn Apadula" userId="1f0a73b7-7ec2-4b04-a094-eed9786adb34" providerId="ADAL" clId="{798F9A77-0F95-4F24-8B79-87DC2110E163}" dt="2026-03-02T21:26:23.799" v="15" actId="478"/>
        <pc:sldMkLst>
          <pc:docMk/>
          <pc:sldMk cId="0" sldId="256"/>
        </pc:sldMkLst>
        <pc:spChg chg="mod">
          <ac:chgData name="Emily Lynn Apadula" userId="1f0a73b7-7ec2-4b04-a094-eed9786adb34" providerId="ADAL" clId="{798F9A77-0F95-4F24-8B79-87DC2110E163}" dt="2026-03-02T21:23:30.930" v="14" actId="20577"/>
          <ac:spMkLst>
            <pc:docMk/>
            <pc:sldMk cId="0" sldId="256"/>
            <ac:spMk id="81" creationId="{00000000-0000-0000-0000-000000000000}"/>
          </ac:spMkLst>
        </pc:spChg>
        <pc:spChg chg="del">
          <ac:chgData name="Emily Lynn Apadula" userId="1f0a73b7-7ec2-4b04-a094-eed9786adb34" providerId="ADAL" clId="{798F9A77-0F95-4F24-8B79-87DC2110E163}" dt="2026-03-02T21:26:23.799" v="15" actId="478"/>
          <ac:spMkLst>
            <pc:docMk/>
            <pc:sldMk cId="0" sldId="256"/>
            <ac:spMk id="8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2946843" cy="75734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388938" y="914400"/>
            <a:ext cx="8077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Community Solar Policy</a:t>
            </a:r>
          </a:p>
        </p:txBody>
      </p:sp>
      <p:sp>
        <p:nvSpPr>
          <p:cNvPr id="3" name="Text Box 279"/>
          <p:cNvSpPr txBox="1">
            <a:spLocks noChangeArrowheads="1"/>
          </p:cNvSpPr>
          <p:nvPr/>
        </p:nvSpPr>
        <p:spPr bwMode="auto">
          <a:xfrm>
            <a:off x="379684" y="5591902"/>
            <a:ext cx="1859483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Community solar policy adopted</a:t>
            </a:r>
          </a:p>
        </p:txBody>
      </p:sp>
      <p:sp>
        <p:nvSpPr>
          <p:cNvPr id="4" name="Text Box 279"/>
          <p:cNvSpPr txBox="1">
            <a:spLocks noChangeArrowheads="1"/>
          </p:cNvSpPr>
          <p:nvPr/>
        </p:nvSpPr>
        <p:spPr bwMode="auto">
          <a:xfrm>
            <a:off x="377534" y="6089535"/>
            <a:ext cx="516413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No policy</a:t>
            </a:r>
          </a:p>
        </p:txBody>
      </p:sp>
      <p:sp>
        <p:nvSpPr>
          <p:cNvPr id="5" name="Freeform 206"/>
          <p:cNvSpPr>
            <a:spLocks/>
          </p:cNvSpPr>
          <p:nvPr/>
        </p:nvSpPr>
        <p:spPr bwMode="auto">
          <a:xfrm>
            <a:off x="152400" y="4356100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207"/>
          <p:cNvSpPr>
            <a:spLocks/>
          </p:cNvSpPr>
          <p:nvPr/>
        </p:nvSpPr>
        <p:spPr bwMode="auto">
          <a:xfrm>
            <a:off x="5870575" y="2654300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208"/>
          <p:cNvSpPr>
            <a:spLocks/>
          </p:cNvSpPr>
          <p:nvPr/>
        </p:nvSpPr>
        <p:spPr bwMode="auto">
          <a:xfrm>
            <a:off x="6740525" y="2547938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Freeform 209"/>
          <p:cNvSpPr>
            <a:spLocks/>
          </p:cNvSpPr>
          <p:nvPr/>
        </p:nvSpPr>
        <p:spPr bwMode="auto">
          <a:xfrm>
            <a:off x="6403975" y="3171825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210"/>
          <p:cNvSpPr>
            <a:spLocks/>
          </p:cNvSpPr>
          <p:nvPr/>
        </p:nvSpPr>
        <p:spPr bwMode="auto">
          <a:xfrm>
            <a:off x="6546850" y="2995613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211"/>
          <p:cNvSpPr>
            <a:spLocks/>
          </p:cNvSpPr>
          <p:nvPr/>
        </p:nvSpPr>
        <p:spPr bwMode="auto">
          <a:xfrm>
            <a:off x="6732588" y="2389188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212"/>
          <p:cNvSpPr>
            <a:spLocks/>
          </p:cNvSpPr>
          <p:nvPr/>
        </p:nvSpPr>
        <p:spPr bwMode="auto">
          <a:xfrm>
            <a:off x="7092950" y="2598738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213"/>
          <p:cNvSpPr>
            <a:spLocks/>
          </p:cNvSpPr>
          <p:nvPr/>
        </p:nvSpPr>
        <p:spPr bwMode="auto">
          <a:xfrm>
            <a:off x="6073775" y="3022600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Freeform 214"/>
          <p:cNvSpPr>
            <a:spLocks/>
          </p:cNvSpPr>
          <p:nvPr/>
        </p:nvSpPr>
        <p:spPr bwMode="auto">
          <a:xfrm>
            <a:off x="6891338" y="1625600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Freeform 215"/>
          <p:cNvSpPr>
            <a:spLocks/>
          </p:cNvSpPr>
          <p:nvPr/>
        </p:nvSpPr>
        <p:spPr bwMode="auto">
          <a:xfrm>
            <a:off x="6807200" y="2022475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Freeform 216"/>
          <p:cNvSpPr>
            <a:spLocks/>
          </p:cNvSpPr>
          <p:nvPr/>
        </p:nvSpPr>
        <p:spPr bwMode="auto">
          <a:xfrm>
            <a:off x="6573838" y="2738438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Freeform 217"/>
          <p:cNvSpPr>
            <a:spLocks/>
          </p:cNvSpPr>
          <p:nvPr/>
        </p:nvSpPr>
        <p:spPr bwMode="auto">
          <a:xfrm>
            <a:off x="5957888" y="2132013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reeform 218"/>
          <p:cNvSpPr>
            <a:spLocks/>
          </p:cNvSpPr>
          <p:nvPr/>
        </p:nvSpPr>
        <p:spPr bwMode="auto">
          <a:xfrm>
            <a:off x="6950075" y="2540000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" name="Freeform 219"/>
          <p:cNvSpPr>
            <a:spLocks/>
          </p:cNvSpPr>
          <p:nvPr/>
        </p:nvSpPr>
        <p:spPr bwMode="auto">
          <a:xfrm>
            <a:off x="6634163" y="2082800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reeform 221"/>
          <p:cNvSpPr>
            <a:spLocks/>
          </p:cNvSpPr>
          <p:nvPr/>
        </p:nvSpPr>
        <p:spPr bwMode="auto">
          <a:xfrm>
            <a:off x="5607050" y="3124200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Freeform 222"/>
          <p:cNvSpPr>
            <a:spLocks/>
          </p:cNvSpPr>
          <p:nvPr/>
        </p:nvSpPr>
        <p:spPr bwMode="auto">
          <a:xfrm>
            <a:off x="6605588" y="3275013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Freeform 223"/>
          <p:cNvSpPr>
            <a:spLocks/>
          </p:cNvSpPr>
          <p:nvPr/>
        </p:nvSpPr>
        <p:spPr bwMode="auto">
          <a:xfrm>
            <a:off x="5707063" y="2990850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" name="Freeform 224"/>
          <p:cNvSpPr>
            <a:spLocks/>
          </p:cNvSpPr>
          <p:nvPr/>
        </p:nvSpPr>
        <p:spPr bwMode="auto">
          <a:xfrm>
            <a:off x="1522413" y="2798763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Freeform 225"/>
          <p:cNvSpPr>
            <a:spLocks/>
          </p:cNvSpPr>
          <p:nvPr/>
        </p:nvSpPr>
        <p:spPr bwMode="auto">
          <a:xfrm>
            <a:off x="598488" y="1524000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" name="Freeform 226"/>
          <p:cNvSpPr>
            <a:spLocks/>
          </p:cNvSpPr>
          <p:nvPr/>
        </p:nvSpPr>
        <p:spPr bwMode="auto">
          <a:xfrm>
            <a:off x="804863" y="1562100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Freeform 227"/>
          <p:cNvSpPr>
            <a:spLocks/>
          </p:cNvSpPr>
          <p:nvPr/>
        </p:nvSpPr>
        <p:spPr bwMode="auto">
          <a:xfrm>
            <a:off x="2009775" y="2379663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28"/>
          <p:cNvSpPr>
            <a:spLocks/>
          </p:cNvSpPr>
          <p:nvPr/>
        </p:nvSpPr>
        <p:spPr bwMode="auto">
          <a:xfrm>
            <a:off x="4289425" y="2135188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Freeform 229"/>
          <p:cNvSpPr>
            <a:spLocks/>
          </p:cNvSpPr>
          <p:nvPr/>
        </p:nvSpPr>
        <p:spPr bwMode="auto">
          <a:xfrm>
            <a:off x="4513263" y="2813050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" name="Freeform 230"/>
          <p:cNvSpPr>
            <a:spLocks/>
          </p:cNvSpPr>
          <p:nvPr/>
        </p:nvSpPr>
        <p:spPr bwMode="auto">
          <a:xfrm>
            <a:off x="3846513" y="2684463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Freeform 231"/>
          <p:cNvSpPr>
            <a:spLocks/>
          </p:cNvSpPr>
          <p:nvPr/>
        </p:nvSpPr>
        <p:spPr bwMode="auto">
          <a:xfrm>
            <a:off x="3122613" y="3259138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" name="Freeform 233"/>
          <p:cNvSpPr>
            <a:spLocks/>
          </p:cNvSpPr>
          <p:nvPr/>
        </p:nvSpPr>
        <p:spPr bwMode="auto">
          <a:xfrm>
            <a:off x="3963988" y="3152775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Freeform 232"/>
          <p:cNvSpPr>
            <a:spLocks/>
          </p:cNvSpPr>
          <p:nvPr/>
        </p:nvSpPr>
        <p:spPr bwMode="auto">
          <a:xfrm>
            <a:off x="3763963" y="1778000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2" name="Freeform 234"/>
          <p:cNvSpPr>
            <a:spLocks/>
          </p:cNvSpPr>
          <p:nvPr/>
        </p:nvSpPr>
        <p:spPr bwMode="auto">
          <a:xfrm>
            <a:off x="2949575" y="1822450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" name="Freeform 235" descr="25%"/>
          <p:cNvSpPr>
            <a:spLocks/>
          </p:cNvSpPr>
          <p:nvPr/>
        </p:nvSpPr>
        <p:spPr bwMode="auto">
          <a:xfrm>
            <a:off x="2901950" y="2767013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" name="Freeform 238"/>
          <p:cNvSpPr>
            <a:spLocks/>
          </p:cNvSpPr>
          <p:nvPr/>
        </p:nvSpPr>
        <p:spPr bwMode="auto">
          <a:xfrm>
            <a:off x="4130675" y="3795713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5" name="Freeform 239"/>
          <p:cNvSpPr>
            <a:spLocks/>
          </p:cNvSpPr>
          <p:nvPr/>
        </p:nvSpPr>
        <p:spPr bwMode="auto">
          <a:xfrm>
            <a:off x="2988295" y="3735388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" name="Freeform 236"/>
          <p:cNvSpPr>
            <a:spLocks/>
          </p:cNvSpPr>
          <p:nvPr/>
        </p:nvSpPr>
        <p:spPr bwMode="auto">
          <a:xfrm>
            <a:off x="2922588" y="2301875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Freeform 240" descr="70%"/>
          <p:cNvSpPr>
            <a:spLocks/>
          </p:cNvSpPr>
          <p:nvPr/>
        </p:nvSpPr>
        <p:spPr bwMode="auto">
          <a:xfrm>
            <a:off x="2436781" y="3822145"/>
            <a:ext cx="1888071" cy="1710178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" name="Freeform 241"/>
          <p:cNvSpPr>
            <a:spLocks/>
          </p:cNvSpPr>
          <p:nvPr/>
        </p:nvSpPr>
        <p:spPr bwMode="auto">
          <a:xfrm>
            <a:off x="1287463" y="3595688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39" name="Group 242"/>
          <p:cNvGrpSpPr>
            <a:grpSpLocks/>
          </p:cNvGrpSpPr>
          <p:nvPr/>
        </p:nvGrpSpPr>
        <p:grpSpPr bwMode="auto">
          <a:xfrm>
            <a:off x="301625" y="2551113"/>
            <a:ext cx="1133475" cy="1711325"/>
            <a:chOff x="514" y="1479"/>
            <a:chExt cx="717" cy="1163"/>
          </a:xfrm>
          <a:solidFill>
            <a:srgbClr val="7BA5B4"/>
          </a:solidFill>
        </p:grpSpPr>
        <p:sp>
          <p:nvSpPr>
            <p:cNvPr id="40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5" name="Freeform 248"/>
          <p:cNvSpPr>
            <a:spLocks/>
          </p:cNvSpPr>
          <p:nvPr/>
        </p:nvSpPr>
        <p:spPr bwMode="auto">
          <a:xfrm>
            <a:off x="2189163" y="3038475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6" name="Freeform 249" descr="70%"/>
          <p:cNvSpPr>
            <a:spLocks/>
          </p:cNvSpPr>
          <p:nvPr/>
        </p:nvSpPr>
        <p:spPr bwMode="auto">
          <a:xfrm>
            <a:off x="1287463" y="1654175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7" name="Freeform 250"/>
          <p:cNvSpPr>
            <a:spLocks/>
          </p:cNvSpPr>
          <p:nvPr/>
        </p:nvSpPr>
        <p:spPr bwMode="auto">
          <a:xfrm>
            <a:off x="1587500" y="1673225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8" name="Freeform 251"/>
          <p:cNvSpPr>
            <a:spLocks/>
          </p:cNvSpPr>
          <p:nvPr/>
        </p:nvSpPr>
        <p:spPr bwMode="auto">
          <a:xfrm>
            <a:off x="2081213" y="3681413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0" name="Freeform 253"/>
          <p:cNvSpPr>
            <a:spLocks/>
          </p:cNvSpPr>
          <p:nvPr/>
        </p:nvSpPr>
        <p:spPr bwMode="auto">
          <a:xfrm>
            <a:off x="388938" y="1911350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" name="Freeform 254"/>
          <p:cNvSpPr>
            <a:spLocks/>
          </p:cNvSpPr>
          <p:nvPr/>
        </p:nvSpPr>
        <p:spPr bwMode="auto">
          <a:xfrm>
            <a:off x="4991100" y="2887663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2" name="Freeform 257"/>
          <p:cNvSpPr>
            <a:spLocks/>
          </p:cNvSpPr>
          <p:nvPr/>
        </p:nvSpPr>
        <p:spPr bwMode="auto">
          <a:xfrm>
            <a:off x="5270500" y="2233613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3" name="Group 141"/>
          <p:cNvGrpSpPr/>
          <p:nvPr/>
        </p:nvGrpSpPr>
        <p:grpSpPr>
          <a:xfrm>
            <a:off x="4576763" y="1952625"/>
            <a:ext cx="1035050" cy="965200"/>
            <a:chOff x="4576763" y="1812925"/>
            <a:chExt cx="1035050" cy="965200"/>
          </a:xfrm>
          <a:solidFill>
            <a:schemeClr val="bg1"/>
          </a:solidFill>
        </p:grpSpPr>
        <p:grpSp>
          <p:nvGrpSpPr>
            <p:cNvPr id="54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56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5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Freeform 259"/>
          <p:cNvSpPr>
            <a:spLocks/>
          </p:cNvSpPr>
          <p:nvPr/>
        </p:nvSpPr>
        <p:spPr bwMode="auto">
          <a:xfrm>
            <a:off x="5343525" y="2773363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9" name="Freeform 260"/>
          <p:cNvSpPr>
            <a:spLocks/>
          </p:cNvSpPr>
          <p:nvPr/>
        </p:nvSpPr>
        <p:spPr bwMode="auto">
          <a:xfrm>
            <a:off x="4597400" y="4016375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" name="Freeform 261"/>
          <p:cNvSpPr>
            <a:spLocks/>
          </p:cNvSpPr>
          <p:nvPr/>
        </p:nvSpPr>
        <p:spPr bwMode="auto">
          <a:xfrm>
            <a:off x="5024438" y="3978275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" name="Group 139"/>
          <p:cNvGrpSpPr>
            <a:grpSpLocks/>
          </p:cNvGrpSpPr>
          <p:nvPr/>
        </p:nvGrpSpPr>
        <p:grpSpPr bwMode="auto">
          <a:xfrm>
            <a:off x="5181600" y="4575175"/>
            <a:ext cx="1235075" cy="987425"/>
            <a:chOff x="5181600" y="4435475"/>
            <a:chExt cx="1235075" cy="987425"/>
          </a:xfrm>
          <a:solidFill>
            <a:schemeClr val="bg1"/>
          </a:solidFill>
        </p:grpSpPr>
        <p:sp>
          <p:nvSpPr>
            <p:cNvPr id="62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8" name="Freeform 268"/>
          <p:cNvSpPr>
            <a:spLocks/>
          </p:cNvSpPr>
          <p:nvPr/>
        </p:nvSpPr>
        <p:spPr bwMode="auto">
          <a:xfrm>
            <a:off x="5384800" y="3933825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Freeform 269"/>
          <p:cNvSpPr>
            <a:spLocks/>
          </p:cNvSpPr>
          <p:nvPr/>
        </p:nvSpPr>
        <p:spPr bwMode="auto">
          <a:xfrm>
            <a:off x="4838700" y="3306763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Freeform 271"/>
          <p:cNvSpPr>
            <a:spLocks/>
          </p:cNvSpPr>
          <p:nvPr/>
        </p:nvSpPr>
        <p:spPr bwMode="auto">
          <a:xfrm>
            <a:off x="5561013" y="3522663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" name="Freeform 272" descr="70%"/>
          <p:cNvSpPr>
            <a:spLocks/>
          </p:cNvSpPr>
          <p:nvPr/>
        </p:nvSpPr>
        <p:spPr bwMode="auto">
          <a:xfrm>
            <a:off x="5700713" y="3870325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72" name="Group 273"/>
          <p:cNvGrpSpPr>
            <a:grpSpLocks/>
          </p:cNvGrpSpPr>
          <p:nvPr/>
        </p:nvGrpSpPr>
        <p:grpSpPr bwMode="auto">
          <a:xfrm>
            <a:off x="1219200" y="4737100"/>
            <a:ext cx="885825" cy="579438"/>
            <a:chOff x="1710" y="3401"/>
            <a:chExt cx="498" cy="349"/>
          </a:xfrm>
          <a:solidFill>
            <a:srgbClr val="7BA5B4"/>
          </a:solidFill>
        </p:grpSpPr>
        <p:sp>
          <p:nvSpPr>
            <p:cNvPr id="73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" name="Text Box 237"/>
          <p:cNvSpPr txBox="1">
            <a:spLocks noChangeArrowheads="1"/>
          </p:cNvSpPr>
          <p:nvPr/>
        </p:nvSpPr>
        <p:spPr bwMode="auto">
          <a:xfrm>
            <a:off x="2951162" y="1371600"/>
            <a:ext cx="32766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</a:t>
            </a:r>
            <a:r>
              <a:rPr lang="en-US" sz="1300" b="1">
                <a:latin typeface="Helvetica" panose="020B0604020202020204" pitchFamily="34" charset="0"/>
                <a:cs typeface="Helvetica" panose="020B0604020202020204" pitchFamily="34" charset="0"/>
              </a:rPr>
              <a:t>/ March 2026</a:t>
            </a:r>
            <a:endParaRPr lang="en-US" sz="13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2" name="Rectangle 284"/>
          <p:cNvSpPr>
            <a:spLocks noChangeArrowheads="1"/>
          </p:cNvSpPr>
          <p:nvPr/>
        </p:nvSpPr>
        <p:spPr bwMode="auto">
          <a:xfrm>
            <a:off x="160727" y="5553317"/>
            <a:ext cx="201168" cy="201168"/>
          </a:xfrm>
          <a:prstGeom prst="rect">
            <a:avLst/>
          </a:prstGeom>
          <a:solidFill>
            <a:srgbClr val="7BA5B4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/>
          </a:p>
        </p:txBody>
      </p:sp>
      <p:cxnSp>
        <p:nvCxnSpPr>
          <p:cNvPr id="87" name="Straight Connector 212"/>
          <p:cNvCxnSpPr>
            <a:cxnSpLocks noChangeShapeType="1"/>
          </p:cNvCxnSpPr>
          <p:nvPr/>
        </p:nvCxnSpPr>
        <p:spPr bwMode="auto">
          <a:xfrm>
            <a:off x="6400800" y="3197225"/>
            <a:ext cx="533400" cy="38100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</p:cxnSp>
      <p:sp>
        <p:nvSpPr>
          <p:cNvPr id="88" name="Oval 201"/>
          <p:cNvSpPr>
            <a:spLocks noChangeArrowheads="1"/>
          </p:cNvSpPr>
          <p:nvPr/>
        </p:nvSpPr>
        <p:spPr bwMode="auto">
          <a:xfrm>
            <a:off x="6929438" y="3502025"/>
            <a:ext cx="228600" cy="228600"/>
          </a:xfrm>
          <a:prstGeom prst="ellipse">
            <a:avLst/>
          </a:prstGeom>
          <a:solidFill>
            <a:srgbClr val="7BA5B4"/>
          </a:solidFill>
          <a:ln w="6350" algn="ctr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89" name="Freeform 237"/>
          <p:cNvSpPr>
            <a:spLocks/>
          </p:cNvSpPr>
          <p:nvPr/>
        </p:nvSpPr>
        <p:spPr bwMode="auto">
          <a:xfrm>
            <a:off x="4235450" y="4367213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200" dirty="0"/>
              <a:t>*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168276" y="5291486"/>
            <a:ext cx="8560685" cy="456488"/>
            <a:chOff x="187380" y="5480050"/>
            <a:chExt cx="8560685" cy="456488"/>
          </a:xfrm>
        </p:grpSpPr>
        <p:sp>
          <p:nvSpPr>
            <p:cNvPr id="120" name="Rectangle 332"/>
            <p:cNvSpPr>
              <a:spLocks noChangeArrowheads="1"/>
            </p:cNvSpPr>
            <p:nvPr/>
          </p:nvSpPr>
          <p:spPr bwMode="auto">
            <a:xfrm>
              <a:off x="187380" y="5480050"/>
              <a:ext cx="319246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spcAft>
                  <a:spcPts val="600"/>
                </a:spcAft>
                <a:defRPr/>
              </a:pPr>
              <a:r>
                <a:rPr kumimoji="1" lang="en-US" sz="1100" b="1" u="sng" dirty="0">
                  <a:latin typeface="Helvetica" panose="020B0604020202020204" pitchFamily="34" charset="0"/>
                  <a:cs typeface="Helvetica" panose="020B0604020202020204" pitchFamily="34" charset="0"/>
                </a:rPr>
                <a:t>KEY</a:t>
              </a:r>
            </a:p>
          </p:txBody>
        </p:sp>
        <p:sp>
          <p:nvSpPr>
            <p:cNvPr id="121" name="Rectangle 294"/>
            <p:cNvSpPr>
              <a:spLocks noChangeArrowheads="1"/>
            </p:cNvSpPr>
            <p:nvPr/>
          </p:nvSpPr>
          <p:spPr bwMode="auto">
            <a:xfrm>
              <a:off x="6981085" y="5774955"/>
              <a:ext cx="176698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105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U.S. </a:t>
              </a:r>
              <a:r>
                <a:rPr lang="en-US" sz="1050" b="1" dirty="0">
                  <a:latin typeface="Helvetica" panose="020B0604020202020204" pitchFamily="34" charset="0"/>
                  <a:ea typeface="Batang" panose="02030600000101010101" pitchFamily="18" charset="-127"/>
                  <a:cs typeface="Helvetica" panose="020B0604020202020204" pitchFamily="34" charset="0"/>
                </a:rPr>
                <a:t>Territories:</a:t>
              </a:r>
            </a:p>
          </p:txBody>
        </p:sp>
      </p:grpSp>
      <p:sp>
        <p:nvSpPr>
          <p:cNvPr id="123" name="TextBox 122"/>
          <p:cNvSpPr txBox="1"/>
          <p:nvPr/>
        </p:nvSpPr>
        <p:spPr>
          <a:xfrm>
            <a:off x="6698529" y="3708440"/>
            <a:ext cx="27022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25 States + DC </a:t>
            </a:r>
            <a:r>
              <a:rPr lang="en-US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currently have adopted community </a:t>
            </a:r>
          </a:p>
          <a:p>
            <a:r>
              <a:rPr lang="en-US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solar rules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6891338" y="3485184"/>
            <a:ext cx="4352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</a:rPr>
              <a:t>DC</a:t>
            </a:r>
          </a:p>
        </p:txBody>
      </p:sp>
      <p:sp>
        <p:nvSpPr>
          <p:cNvPr id="141" name="Freeform 252"/>
          <p:cNvSpPr>
            <a:spLocks/>
          </p:cNvSpPr>
          <p:nvPr/>
        </p:nvSpPr>
        <p:spPr bwMode="auto">
          <a:xfrm>
            <a:off x="805696" y="2663322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" name="Rectangle 284"/>
          <p:cNvSpPr>
            <a:spLocks noChangeArrowheads="1"/>
          </p:cNvSpPr>
          <p:nvPr/>
        </p:nvSpPr>
        <p:spPr bwMode="auto">
          <a:xfrm>
            <a:off x="156872" y="6063790"/>
            <a:ext cx="201168" cy="20116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7454718" y="6169968"/>
            <a:ext cx="360363" cy="23083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GU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985000" y="5882288"/>
            <a:ext cx="363539" cy="23083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eaLnBrk="0" hangingPunct="0">
              <a:defRPr/>
            </a:pPr>
            <a:r>
              <a:rPr kumimoji="1"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AS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454718" y="5882288"/>
            <a:ext cx="360363" cy="2308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eaLnBrk="0" hangingPunct="0">
              <a:defRPr kumimoji="1" sz="9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/>
              <a:t>PR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6985001" y="6169968"/>
            <a:ext cx="363538" cy="23083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eaLnBrk="0" hangingPunct="0">
              <a:defRPr kumimoji="1" sz="9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/>
              <a:t>VI</a:t>
            </a:r>
          </a:p>
        </p:txBody>
      </p:sp>
      <p:sp>
        <p:nvSpPr>
          <p:cNvPr id="98" name="Text Box 279"/>
          <p:cNvSpPr txBox="1">
            <a:spLocks noChangeArrowheads="1"/>
          </p:cNvSpPr>
          <p:nvPr/>
        </p:nvSpPr>
        <p:spPr bwMode="auto">
          <a:xfrm>
            <a:off x="377534" y="5857290"/>
            <a:ext cx="277960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Policy adopted providing community solar option</a:t>
            </a:r>
          </a:p>
        </p:txBody>
      </p:sp>
      <p:sp>
        <p:nvSpPr>
          <p:cNvPr id="99" name="Rectangle 284"/>
          <p:cNvSpPr>
            <a:spLocks noChangeArrowheads="1"/>
          </p:cNvSpPr>
          <p:nvPr/>
        </p:nvSpPr>
        <p:spPr bwMode="auto">
          <a:xfrm>
            <a:off x="156872" y="5810481"/>
            <a:ext cx="201168" cy="201168"/>
          </a:xfrm>
          <a:prstGeom prst="rect">
            <a:avLst/>
          </a:prstGeom>
          <a:solidFill>
            <a:srgbClr val="9BBB59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3300045" y="5754485"/>
            <a:ext cx="6969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*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626644" y="5787859"/>
            <a:ext cx="304323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New Orleans local policy also establishes a community solar program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22465</TotalTime>
  <Words>58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Tahoma</vt:lpstr>
      <vt:lpstr>dsire_PowerTemplate12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Daniel</dc:creator>
  <cp:lastModifiedBy>Emily Lynn Apadula</cp:lastModifiedBy>
  <cp:revision>55</cp:revision>
  <dcterms:created xsi:type="dcterms:W3CDTF">2015-12-02T18:24:38Z</dcterms:created>
  <dcterms:modified xsi:type="dcterms:W3CDTF">2026-03-02T21:26:34Z</dcterms:modified>
</cp:coreProperties>
</file>