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4E8F00"/>
    <a:srgbClr val="00FA00"/>
    <a:srgbClr val="0432FF"/>
    <a:srgbClr val="082A13"/>
    <a:srgbClr val="F48368"/>
    <a:srgbClr val="A72B0D"/>
    <a:srgbClr val="FFFC00"/>
    <a:srgbClr val="FFFD78"/>
    <a:srgbClr val="FF7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34" autoAdjust="0"/>
    <p:restoredTop sz="94620" autoAdjust="0"/>
  </p:normalViewPr>
  <p:slideViewPr>
    <p:cSldViewPr>
      <p:cViewPr varScale="1">
        <p:scale>
          <a:sx n="110" d="100"/>
          <a:sy n="110" d="100"/>
        </p:scale>
        <p:origin x="43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undo redo custSel modSld">
      <pc:chgData name="Emily Lynn Apadula" userId="1f0a73b7-7ec2-4b04-a094-eed9786adb34" providerId="ADAL" clId="{798F9A77-0F95-4F24-8B79-87DC2110E163}" dt="2026-03-02T21:02:02.509" v="14" actId="692"/>
      <pc:docMkLst>
        <pc:docMk/>
      </pc:docMkLst>
      <pc:sldChg chg="modSp mod">
        <pc:chgData name="Emily Lynn Apadula" userId="1f0a73b7-7ec2-4b04-a094-eed9786adb34" providerId="ADAL" clId="{798F9A77-0F95-4F24-8B79-87DC2110E163}" dt="2026-03-02T21:02:02.509" v="14" actId="692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6-03-02T21:02:02.309" v="13" actId="692"/>
          <ac:spMkLst>
            <pc:docMk/>
            <pc:sldMk cId="0" sldId="256"/>
            <ac:spMk id="31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02T21:02:02.509" v="14" actId="692"/>
          <ac:spMkLst>
            <pc:docMk/>
            <pc:sldMk cId="0" sldId="256"/>
            <ac:spMk id="32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02T21:02:02.030" v="12" actId="20577"/>
          <ac:spMkLst>
            <pc:docMk/>
            <pc:sldMk cId="0" sldId="256"/>
            <ac:spMk id="8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3244096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550862" y="912944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Solar Access and Easement Policy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788320" y="4432736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6554152" y="2777099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7424102" y="2670737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92D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7087552" y="3294624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7230427" y="3118412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92D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7416165" y="2511987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776527" y="2721537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757352" y="3145399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7574915" y="1748399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7490777" y="2145274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7257415" y="2861237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6641465" y="2254812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7633652" y="2662799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7317740" y="2205599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92D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6290627" y="3246999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7289165" y="3397812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6390640" y="3113649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rgbClr val="92D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2205990" y="2921562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1282065" y="1646799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1488440" y="1684899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693352" y="2502462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rgbClr val="92D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973002" y="2257987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5196840" y="2935849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rgbClr val="92D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4530090" y="2807262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>
              <a:pattFill prst="pct5">
                <a:fgClr>
                  <a:schemeClr val="tx1"/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806190" y="3381937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4647565" y="3275574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4447540" y="1900799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3633152" y="1945249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3585527" y="2889812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814252" y="3918512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3671872" y="3858187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3606165" y="2424674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3120358" y="3944944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solidFill>
            <a:srgbClr val="92D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971040" y="3718487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92D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985202" y="2673912"/>
            <a:ext cx="1133475" cy="1711325"/>
            <a:chOff x="514" y="1479"/>
            <a:chExt cx="717" cy="1163"/>
          </a:xfrm>
          <a:pattFill prst="wdDnDiag">
            <a:fgClr>
              <a:srgbClr val="92D050"/>
            </a:fgClr>
            <a:bgClr>
              <a:srgbClr val="00B050"/>
            </a:bgClr>
          </a:patt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872740" y="3161274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971040" y="1776974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2271077" y="1796024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764790" y="3804212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1072515" y="2034149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5674677" y="3010462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954077" y="2356412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5260340" y="2075424"/>
            <a:ext cx="1035050" cy="965200"/>
            <a:chOff x="4576763" y="1812925"/>
            <a:chExt cx="1035050" cy="965200"/>
          </a:xfrm>
          <a:noFill/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solidFill>
                <a:srgbClr val="92D050"/>
              </a:solid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solidFill>
                <a:srgbClr val="92D050"/>
              </a:solid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solidFill>
              <a:srgbClr val="92D050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6027102" y="2896162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5280977" y="4139174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708015" y="4101074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865177" y="4697974"/>
            <a:ext cx="1235075" cy="987425"/>
            <a:chOff x="5181600" y="4435475"/>
            <a:chExt cx="1235075" cy="987425"/>
          </a:xfrm>
          <a:pattFill prst="wdDnDiag">
            <a:fgClr>
              <a:srgbClr val="92D050"/>
            </a:fgClr>
            <a:bgClr>
              <a:srgbClr val="00B050"/>
            </a:bgClr>
          </a:patt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6068377" y="4056624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5522277" y="3429562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6244590" y="3645462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92D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6384290" y="3993124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926558" y="4804026"/>
            <a:ext cx="885825" cy="579438"/>
            <a:chOff x="1710" y="3401"/>
            <a:chExt cx="498" cy="349"/>
          </a:xfrm>
          <a:solidFill>
            <a:srgbClr val="92D050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3069590" y="1438836"/>
            <a:ext cx="3276600" cy="2923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March 2026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7457439" y="3689132"/>
            <a:ext cx="435292" cy="236538"/>
            <a:chOff x="6881439" y="3502025"/>
            <a:chExt cx="435292" cy="236538"/>
          </a:xfrm>
        </p:grpSpPr>
        <p:sp>
          <p:nvSpPr>
            <p:cNvPr id="88" name="Oval 201"/>
            <p:cNvSpPr>
              <a:spLocks noChangeArrowheads="1"/>
            </p:cNvSpPr>
            <p:nvPr/>
          </p:nvSpPr>
          <p:spPr bwMode="auto">
            <a:xfrm>
              <a:off x="6940296" y="3502025"/>
              <a:ext cx="228600" cy="228600"/>
            </a:xfrm>
            <a:prstGeom prst="ellipse">
              <a:avLst/>
            </a:prstGeom>
            <a:solidFill>
              <a:srgbClr val="92D050"/>
            </a:solidFill>
            <a:ln w="6350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881439" y="3507731"/>
              <a:ext cx="43529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DC</a:t>
              </a:r>
            </a:p>
          </p:txBody>
        </p:sp>
      </p:grpSp>
      <p:sp>
        <p:nvSpPr>
          <p:cNvPr id="89" name="Freeform 237"/>
          <p:cNvSpPr>
            <a:spLocks/>
          </p:cNvSpPr>
          <p:nvPr/>
        </p:nvSpPr>
        <p:spPr bwMode="auto">
          <a:xfrm>
            <a:off x="4919027" y="4490012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92D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5992178" y="5742975"/>
            <a:ext cx="2958148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Solar Access and Easement Laws have been enacted in </a:t>
            </a:r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45 states + DC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1489273" y="2809244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87" name="Straight Connector 212"/>
          <p:cNvCxnSpPr>
            <a:cxnSpLocks noChangeShapeType="1"/>
            <a:endCxn id="88" idx="1"/>
          </p:cNvCxnSpPr>
          <p:nvPr/>
        </p:nvCxnSpPr>
        <p:spPr bwMode="auto">
          <a:xfrm>
            <a:off x="7112952" y="3312810"/>
            <a:ext cx="436822" cy="4098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95" name="Text Box 279"/>
          <p:cNvSpPr txBox="1">
            <a:spLocks noChangeArrowheads="1"/>
          </p:cNvSpPr>
          <p:nvPr/>
        </p:nvSpPr>
        <p:spPr bwMode="auto">
          <a:xfrm>
            <a:off x="1793434" y="5434156"/>
            <a:ext cx="209993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States with Solar Easement Laws</a:t>
            </a:r>
          </a:p>
        </p:txBody>
      </p:sp>
      <p:sp>
        <p:nvSpPr>
          <p:cNvPr id="96" name="Rectangle 284"/>
          <p:cNvSpPr>
            <a:spLocks noChangeArrowheads="1"/>
          </p:cNvSpPr>
          <p:nvPr/>
        </p:nvSpPr>
        <p:spPr bwMode="auto">
          <a:xfrm>
            <a:off x="1444891" y="5415046"/>
            <a:ext cx="248214" cy="247392"/>
          </a:xfrm>
          <a:prstGeom prst="rect">
            <a:avLst/>
          </a:prstGeom>
          <a:solidFill>
            <a:srgbClr val="00B050"/>
          </a:solidFill>
          <a:ln w="6350" cap="rnd">
            <a:solidFill>
              <a:srgbClr val="005493"/>
            </a:solidFill>
            <a:round/>
            <a:headEnd/>
            <a:tailEnd/>
          </a:ln>
        </p:spPr>
        <p:txBody>
          <a:bodyPr/>
          <a:lstStyle/>
          <a:p>
            <a:endParaRPr lang="en-US" sz="1100"/>
          </a:p>
        </p:txBody>
      </p:sp>
      <p:sp>
        <p:nvSpPr>
          <p:cNvPr id="97" name="Text Box 279"/>
          <p:cNvSpPr txBox="1">
            <a:spLocks noChangeArrowheads="1"/>
          </p:cNvSpPr>
          <p:nvPr/>
        </p:nvSpPr>
        <p:spPr bwMode="auto">
          <a:xfrm>
            <a:off x="1793434" y="6149390"/>
            <a:ext cx="290624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States with Solar Easement and Access Laws </a:t>
            </a:r>
          </a:p>
        </p:txBody>
      </p:sp>
      <p:sp>
        <p:nvSpPr>
          <p:cNvPr id="98" name="Rectangle 284"/>
          <p:cNvSpPr>
            <a:spLocks noChangeArrowheads="1"/>
          </p:cNvSpPr>
          <p:nvPr/>
        </p:nvSpPr>
        <p:spPr bwMode="auto">
          <a:xfrm>
            <a:off x="1444891" y="6090071"/>
            <a:ext cx="248254" cy="249467"/>
          </a:xfrm>
          <a:prstGeom prst="rect">
            <a:avLst/>
          </a:pr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" name="Rectangle 284"/>
          <p:cNvSpPr>
            <a:spLocks noChangeArrowheads="1"/>
          </p:cNvSpPr>
          <p:nvPr/>
        </p:nvSpPr>
        <p:spPr bwMode="auto">
          <a:xfrm>
            <a:off x="1444891" y="5745216"/>
            <a:ext cx="248214" cy="247392"/>
          </a:xfrm>
          <a:prstGeom prst="rect">
            <a:avLst/>
          </a:prstGeom>
          <a:solidFill>
            <a:srgbClr val="92D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0" name="Text Box 279"/>
          <p:cNvSpPr txBox="1">
            <a:spLocks noChangeArrowheads="1"/>
          </p:cNvSpPr>
          <p:nvPr/>
        </p:nvSpPr>
        <p:spPr bwMode="auto">
          <a:xfrm>
            <a:off x="1793434" y="5793093"/>
            <a:ext cx="195887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States with Solar Access Laws </a:t>
            </a:r>
          </a:p>
        </p:txBody>
      </p:sp>
      <p:sp>
        <p:nvSpPr>
          <p:cNvPr id="101" name="Freeform 228"/>
          <p:cNvSpPr>
            <a:spLocks noChangeAspect="1"/>
          </p:cNvSpPr>
          <p:nvPr/>
        </p:nvSpPr>
        <p:spPr bwMode="auto">
          <a:xfrm>
            <a:off x="4993799" y="2252207"/>
            <a:ext cx="688393" cy="707453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pattFill prst="wdDnDiag">
            <a:fgClr>
              <a:srgbClr val="92D050"/>
            </a:fgClr>
            <a:bgClr>
              <a:srgbClr val="00B050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" name="Tennessee" title="Tennessee"/>
          <p:cNvSpPr>
            <a:spLocks/>
          </p:cNvSpPr>
          <p:nvPr/>
        </p:nvSpPr>
        <p:spPr bwMode="auto">
          <a:xfrm>
            <a:off x="5412815" y="3761507"/>
            <a:ext cx="1149154" cy="409259"/>
          </a:xfrm>
          <a:custGeom>
            <a:avLst/>
            <a:gdLst>
              <a:gd name="T0" fmla="*/ 2147483647 w 724"/>
              <a:gd name="T1" fmla="*/ 2147483647 h 266"/>
              <a:gd name="T2" fmla="*/ 2147483647 w 724"/>
              <a:gd name="T3" fmla="*/ 2147483647 h 266"/>
              <a:gd name="T4" fmla="*/ 2147483647 w 724"/>
              <a:gd name="T5" fmla="*/ 2147483647 h 266"/>
              <a:gd name="T6" fmla="*/ 2147483647 w 724"/>
              <a:gd name="T7" fmla="*/ 2147483647 h 266"/>
              <a:gd name="T8" fmla="*/ 2147483647 w 724"/>
              <a:gd name="T9" fmla="*/ 2147483647 h 266"/>
              <a:gd name="T10" fmla="*/ 2147483647 w 724"/>
              <a:gd name="T11" fmla="*/ 2147483647 h 266"/>
              <a:gd name="T12" fmla="*/ 2147483647 w 724"/>
              <a:gd name="T13" fmla="*/ 2147483647 h 266"/>
              <a:gd name="T14" fmla="*/ 2147483647 w 724"/>
              <a:gd name="T15" fmla="*/ 2147483647 h 266"/>
              <a:gd name="T16" fmla="*/ 2147483647 w 724"/>
              <a:gd name="T17" fmla="*/ 2147483647 h 266"/>
              <a:gd name="T18" fmla="*/ 2147483647 w 724"/>
              <a:gd name="T19" fmla="*/ 2147483647 h 266"/>
              <a:gd name="T20" fmla="*/ 2147483647 w 724"/>
              <a:gd name="T21" fmla="*/ 2147483647 h 266"/>
              <a:gd name="T22" fmla="*/ 2147483647 w 724"/>
              <a:gd name="T23" fmla="*/ 2147483647 h 266"/>
              <a:gd name="T24" fmla="*/ 2147483647 w 724"/>
              <a:gd name="T25" fmla="*/ 2147483647 h 266"/>
              <a:gd name="T26" fmla="*/ 2147483647 w 724"/>
              <a:gd name="T27" fmla="*/ 2147483647 h 266"/>
              <a:gd name="T28" fmla="*/ 2147483647 w 724"/>
              <a:gd name="T29" fmla="*/ 2147483647 h 266"/>
              <a:gd name="T30" fmla="*/ 2147483647 w 724"/>
              <a:gd name="T31" fmla="*/ 2147483647 h 266"/>
              <a:gd name="T32" fmla="*/ 2147483647 w 724"/>
              <a:gd name="T33" fmla="*/ 2147483647 h 266"/>
              <a:gd name="T34" fmla="*/ 2147483647 w 724"/>
              <a:gd name="T35" fmla="*/ 2147483647 h 266"/>
              <a:gd name="T36" fmla="*/ 2147483647 w 724"/>
              <a:gd name="T37" fmla="*/ 2147483647 h 266"/>
              <a:gd name="T38" fmla="*/ 2147483647 w 724"/>
              <a:gd name="T39" fmla="*/ 2147483647 h 266"/>
              <a:gd name="T40" fmla="*/ 2147483647 w 724"/>
              <a:gd name="T41" fmla="*/ 2147483647 h 266"/>
              <a:gd name="T42" fmla="*/ 2147483647 w 724"/>
              <a:gd name="T43" fmla="*/ 2147483647 h 266"/>
              <a:gd name="T44" fmla="*/ 2147483647 w 724"/>
              <a:gd name="T45" fmla="*/ 2147483647 h 266"/>
              <a:gd name="T46" fmla="*/ 2147483647 w 724"/>
              <a:gd name="T47" fmla="*/ 2147483647 h 266"/>
              <a:gd name="T48" fmla="*/ 2147483647 w 724"/>
              <a:gd name="T49" fmla="*/ 2147483647 h 266"/>
              <a:gd name="T50" fmla="*/ 2147483647 w 724"/>
              <a:gd name="T51" fmla="*/ 2147483647 h 266"/>
              <a:gd name="T52" fmla="*/ 2147483647 w 724"/>
              <a:gd name="T53" fmla="*/ 2147483647 h 266"/>
              <a:gd name="T54" fmla="*/ 2147483647 w 724"/>
              <a:gd name="T55" fmla="*/ 2147483647 h 266"/>
              <a:gd name="T56" fmla="*/ 2147483647 w 724"/>
              <a:gd name="T57" fmla="*/ 2147483647 h 266"/>
              <a:gd name="T58" fmla="*/ 2147483647 w 724"/>
              <a:gd name="T59" fmla="*/ 2147483647 h 266"/>
              <a:gd name="T60" fmla="*/ 2147483647 w 724"/>
              <a:gd name="T61" fmla="*/ 2147483647 h 266"/>
              <a:gd name="T62" fmla="*/ 2147483647 w 724"/>
              <a:gd name="T63" fmla="*/ 2147483647 h 266"/>
              <a:gd name="T64" fmla="*/ 2147483647 w 724"/>
              <a:gd name="T65" fmla="*/ 2147483647 h 266"/>
              <a:gd name="T66" fmla="*/ 2147483647 w 724"/>
              <a:gd name="T67" fmla="*/ 2147483647 h 266"/>
              <a:gd name="T68" fmla="*/ 2147483647 w 724"/>
              <a:gd name="T69" fmla="*/ 2147483647 h 266"/>
              <a:gd name="T70" fmla="*/ 2147483647 w 724"/>
              <a:gd name="T71" fmla="*/ 0 h 266"/>
              <a:gd name="T72" fmla="*/ 2147483647 w 724"/>
              <a:gd name="T73" fmla="*/ 2147483647 h 266"/>
              <a:gd name="T74" fmla="*/ 2147483647 w 724"/>
              <a:gd name="T75" fmla="*/ 2147483647 h 266"/>
              <a:gd name="T76" fmla="*/ 2147483647 w 724"/>
              <a:gd name="T77" fmla="*/ 2147483647 h 266"/>
              <a:gd name="T78" fmla="*/ 2147483647 w 724"/>
              <a:gd name="T79" fmla="*/ 2147483647 h 266"/>
              <a:gd name="T80" fmla="*/ 2147483647 w 724"/>
              <a:gd name="T81" fmla="*/ 2147483647 h 266"/>
              <a:gd name="T82" fmla="*/ 2147483647 w 724"/>
              <a:gd name="T83" fmla="*/ 2147483647 h 266"/>
              <a:gd name="T84" fmla="*/ 2147483647 w 724"/>
              <a:gd name="T85" fmla="*/ 2147483647 h 266"/>
              <a:gd name="T86" fmla="*/ 2147483647 w 724"/>
              <a:gd name="T87" fmla="*/ 2147483647 h 266"/>
              <a:gd name="T88" fmla="*/ 2147483647 w 724"/>
              <a:gd name="T89" fmla="*/ 2147483647 h 266"/>
              <a:gd name="T90" fmla="*/ 2147483647 w 724"/>
              <a:gd name="T91" fmla="*/ 2147483647 h 266"/>
              <a:gd name="T92" fmla="*/ 2147483647 w 724"/>
              <a:gd name="T93" fmla="*/ 2147483647 h 266"/>
              <a:gd name="T94" fmla="*/ 2147483647 w 724"/>
              <a:gd name="T95" fmla="*/ 2147483647 h 266"/>
              <a:gd name="T96" fmla="*/ 2147483647 w 724"/>
              <a:gd name="T97" fmla="*/ 2147483647 h 266"/>
              <a:gd name="T98" fmla="*/ 2147483647 w 724"/>
              <a:gd name="T99" fmla="*/ 2147483647 h 266"/>
              <a:gd name="T100" fmla="*/ 2147483647 w 724"/>
              <a:gd name="T101" fmla="*/ 2147483647 h 266"/>
              <a:gd name="T102" fmla="*/ 2147483647 w 724"/>
              <a:gd name="T103" fmla="*/ 2147483647 h 266"/>
              <a:gd name="T104" fmla="*/ 2147483647 w 724"/>
              <a:gd name="T105" fmla="*/ 2147483647 h 266"/>
              <a:gd name="T106" fmla="*/ 2147483647 w 724"/>
              <a:gd name="T107" fmla="*/ 2147483647 h 266"/>
              <a:gd name="T108" fmla="*/ 2147483647 w 724"/>
              <a:gd name="T109" fmla="*/ 2147483647 h 266"/>
              <a:gd name="T110" fmla="*/ 2147483647 w 724"/>
              <a:gd name="T111" fmla="*/ 2147483647 h 266"/>
              <a:gd name="T112" fmla="*/ 2147483647 w 724"/>
              <a:gd name="T113" fmla="*/ 2147483647 h 266"/>
              <a:gd name="T114" fmla="*/ 2147483647 w 724"/>
              <a:gd name="T115" fmla="*/ 2147483647 h 26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724"/>
              <a:gd name="T175" fmla="*/ 0 h 266"/>
              <a:gd name="T176" fmla="*/ 724 w 724"/>
              <a:gd name="T177" fmla="*/ 266 h 26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724" h="266">
                <a:moveTo>
                  <a:pt x="113" y="89"/>
                </a:moveTo>
                <a:lnTo>
                  <a:pt x="113" y="89"/>
                </a:lnTo>
                <a:lnTo>
                  <a:pt x="101" y="90"/>
                </a:lnTo>
                <a:lnTo>
                  <a:pt x="73" y="92"/>
                </a:lnTo>
                <a:lnTo>
                  <a:pt x="69" y="93"/>
                </a:lnTo>
                <a:lnTo>
                  <a:pt x="63" y="93"/>
                </a:lnTo>
                <a:lnTo>
                  <a:pt x="56" y="94"/>
                </a:lnTo>
                <a:lnTo>
                  <a:pt x="52" y="94"/>
                </a:lnTo>
                <a:lnTo>
                  <a:pt x="56" y="108"/>
                </a:lnTo>
                <a:lnTo>
                  <a:pt x="54" y="112"/>
                </a:lnTo>
                <a:lnTo>
                  <a:pt x="55" y="122"/>
                </a:lnTo>
                <a:lnTo>
                  <a:pt x="41" y="124"/>
                </a:lnTo>
                <a:lnTo>
                  <a:pt x="48" y="129"/>
                </a:lnTo>
                <a:lnTo>
                  <a:pt x="51" y="136"/>
                </a:lnTo>
                <a:lnTo>
                  <a:pt x="49" y="139"/>
                </a:lnTo>
                <a:lnTo>
                  <a:pt x="40" y="150"/>
                </a:lnTo>
                <a:lnTo>
                  <a:pt x="49" y="160"/>
                </a:lnTo>
                <a:lnTo>
                  <a:pt x="40" y="161"/>
                </a:lnTo>
                <a:lnTo>
                  <a:pt x="30" y="179"/>
                </a:lnTo>
                <a:lnTo>
                  <a:pt x="30" y="203"/>
                </a:lnTo>
                <a:lnTo>
                  <a:pt x="20" y="200"/>
                </a:lnTo>
                <a:lnTo>
                  <a:pt x="18" y="207"/>
                </a:lnTo>
                <a:lnTo>
                  <a:pt x="11" y="216"/>
                </a:lnTo>
                <a:lnTo>
                  <a:pt x="8" y="221"/>
                </a:lnTo>
                <a:lnTo>
                  <a:pt x="11" y="221"/>
                </a:lnTo>
                <a:lnTo>
                  <a:pt x="12" y="217"/>
                </a:lnTo>
                <a:lnTo>
                  <a:pt x="15" y="224"/>
                </a:lnTo>
                <a:lnTo>
                  <a:pt x="18" y="249"/>
                </a:lnTo>
                <a:lnTo>
                  <a:pt x="12" y="249"/>
                </a:lnTo>
                <a:lnTo>
                  <a:pt x="0" y="265"/>
                </a:lnTo>
                <a:lnTo>
                  <a:pt x="26" y="263"/>
                </a:lnTo>
                <a:lnTo>
                  <a:pt x="40" y="262"/>
                </a:lnTo>
                <a:lnTo>
                  <a:pt x="49" y="260"/>
                </a:lnTo>
                <a:lnTo>
                  <a:pt x="56" y="260"/>
                </a:lnTo>
                <a:lnTo>
                  <a:pt x="66" y="260"/>
                </a:lnTo>
                <a:lnTo>
                  <a:pt x="73" y="259"/>
                </a:lnTo>
                <a:lnTo>
                  <a:pt x="83" y="258"/>
                </a:lnTo>
                <a:lnTo>
                  <a:pt x="87" y="258"/>
                </a:lnTo>
                <a:lnTo>
                  <a:pt x="92" y="258"/>
                </a:lnTo>
                <a:lnTo>
                  <a:pt x="96" y="258"/>
                </a:lnTo>
                <a:lnTo>
                  <a:pt x="103" y="256"/>
                </a:lnTo>
                <a:lnTo>
                  <a:pt x="109" y="256"/>
                </a:lnTo>
                <a:lnTo>
                  <a:pt x="112" y="256"/>
                </a:lnTo>
                <a:lnTo>
                  <a:pt x="113" y="255"/>
                </a:lnTo>
                <a:lnTo>
                  <a:pt x="120" y="255"/>
                </a:lnTo>
                <a:lnTo>
                  <a:pt x="128" y="255"/>
                </a:lnTo>
                <a:lnTo>
                  <a:pt x="132" y="253"/>
                </a:lnTo>
                <a:lnTo>
                  <a:pt x="139" y="253"/>
                </a:lnTo>
                <a:lnTo>
                  <a:pt x="148" y="253"/>
                </a:lnTo>
                <a:lnTo>
                  <a:pt x="167" y="251"/>
                </a:lnTo>
                <a:lnTo>
                  <a:pt x="168" y="251"/>
                </a:lnTo>
                <a:lnTo>
                  <a:pt x="178" y="249"/>
                </a:lnTo>
                <a:lnTo>
                  <a:pt x="182" y="249"/>
                </a:lnTo>
                <a:lnTo>
                  <a:pt x="182" y="248"/>
                </a:lnTo>
                <a:lnTo>
                  <a:pt x="202" y="246"/>
                </a:lnTo>
                <a:lnTo>
                  <a:pt x="209" y="246"/>
                </a:lnTo>
                <a:lnTo>
                  <a:pt x="228" y="244"/>
                </a:lnTo>
                <a:lnTo>
                  <a:pt x="235" y="244"/>
                </a:lnTo>
                <a:lnTo>
                  <a:pt x="254" y="241"/>
                </a:lnTo>
                <a:lnTo>
                  <a:pt x="265" y="241"/>
                </a:lnTo>
                <a:lnTo>
                  <a:pt x="268" y="239"/>
                </a:lnTo>
                <a:lnTo>
                  <a:pt x="295" y="238"/>
                </a:lnTo>
                <a:lnTo>
                  <a:pt x="299" y="237"/>
                </a:lnTo>
                <a:lnTo>
                  <a:pt x="301" y="237"/>
                </a:lnTo>
                <a:lnTo>
                  <a:pt x="307" y="237"/>
                </a:lnTo>
                <a:lnTo>
                  <a:pt x="331" y="234"/>
                </a:lnTo>
                <a:lnTo>
                  <a:pt x="342" y="232"/>
                </a:lnTo>
                <a:lnTo>
                  <a:pt x="347" y="231"/>
                </a:lnTo>
                <a:lnTo>
                  <a:pt x="351" y="231"/>
                </a:lnTo>
                <a:lnTo>
                  <a:pt x="368" y="230"/>
                </a:lnTo>
                <a:lnTo>
                  <a:pt x="385" y="228"/>
                </a:lnTo>
                <a:lnTo>
                  <a:pt x="387" y="227"/>
                </a:lnTo>
                <a:lnTo>
                  <a:pt x="407" y="225"/>
                </a:lnTo>
                <a:lnTo>
                  <a:pt x="408" y="225"/>
                </a:lnTo>
                <a:lnTo>
                  <a:pt x="418" y="224"/>
                </a:lnTo>
                <a:lnTo>
                  <a:pt x="421" y="224"/>
                </a:lnTo>
                <a:lnTo>
                  <a:pt x="429" y="223"/>
                </a:lnTo>
                <a:lnTo>
                  <a:pt x="430" y="223"/>
                </a:lnTo>
                <a:lnTo>
                  <a:pt x="434" y="221"/>
                </a:lnTo>
                <a:lnTo>
                  <a:pt x="437" y="221"/>
                </a:lnTo>
                <a:lnTo>
                  <a:pt x="440" y="221"/>
                </a:lnTo>
                <a:lnTo>
                  <a:pt x="463" y="218"/>
                </a:lnTo>
                <a:lnTo>
                  <a:pt x="468" y="217"/>
                </a:lnTo>
                <a:lnTo>
                  <a:pt x="475" y="217"/>
                </a:lnTo>
                <a:lnTo>
                  <a:pt x="477" y="216"/>
                </a:lnTo>
                <a:lnTo>
                  <a:pt x="480" y="216"/>
                </a:lnTo>
                <a:lnTo>
                  <a:pt x="483" y="216"/>
                </a:lnTo>
                <a:lnTo>
                  <a:pt x="486" y="214"/>
                </a:lnTo>
                <a:lnTo>
                  <a:pt x="494" y="214"/>
                </a:lnTo>
                <a:lnTo>
                  <a:pt x="506" y="213"/>
                </a:lnTo>
                <a:lnTo>
                  <a:pt x="516" y="212"/>
                </a:lnTo>
                <a:lnTo>
                  <a:pt x="520" y="210"/>
                </a:lnTo>
                <a:lnTo>
                  <a:pt x="520" y="209"/>
                </a:lnTo>
                <a:lnTo>
                  <a:pt x="519" y="196"/>
                </a:lnTo>
                <a:lnTo>
                  <a:pt x="519" y="186"/>
                </a:lnTo>
                <a:lnTo>
                  <a:pt x="523" y="181"/>
                </a:lnTo>
                <a:lnTo>
                  <a:pt x="536" y="179"/>
                </a:lnTo>
                <a:lnTo>
                  <a:pt x="541" y="174"/>
                </a:lnTo>
                <a:lnTo>
                  <a:pt x="541" y="164"/>
                </a:lnTo>
                <a:lnTo>
                  <a:pt x="541" y="159"/>
                </a:lnTo>
                <a:lnTo>
                  <a:pt x="544" y="154"/>
                </a:lnTo>
                <a:lnTo>
                  <a:pt x="551" y="147"/>
                </a:lnTo>
                <a:lnTo>
                  <a:pt x="560" y="140"/>
                </a:lnTo>
                <a:lnTo>
                  <a:pt x="569" y="139"/>
                </a:lnTo>
                <a:lnTo>
                  <a:pt x="570" y="139"/>
                </a:lnTo>
                <a:lnTo>
                  <a:pt x="583" y="138"/>
                </a:lnTo>
                <a:lnTo>
                  <a:pt x="602" y="121"/>
                </a:lnTo>
                <a:lnTo>
                  <a:pt x="601" y="118"/>
                </a:lnTo>
                <a:lnTo>
                  <a:pt x="612" y="111"/>
                </a:lnTo>
                <a:lnTo>
                  <a:pt x="621" y="108"/>
                </a:lnTo>
                <a:lnTo>
                  <a:pt x="624" y="106"/>
                </a:lnTo>
                <a:lnTo>
                  <a:pt x="628" y="96"/>
                </a:lnTo>
                <a:lnTo>
                  <a:pt x="628" y="94"/>
                </a:lnTo>
                <a:lnTo>
                  <a:pt x="628" y="89"/>
                </a:lnTo>
                <a:lnTo>
                  <a:pt x="638" y="82"/>
                </a:lnTo>
                <a:lnTo>
                  <a:pt x="649" y="72"/>
                </a:lnTo>
                <a:lnTo>
                  <a:pt x="652" y="75"/>
                </a:lnTo>
                <a:lnTo>
                  <a:pt x="650" y="79"/>
                </a:lnTo>
                <a:lnTo>
                  <a:pt x="662" y="80"/>
                </a:lnTo>
                <a:lnTo>
                  <a:pt x="662" y="79"/>
                </a:lnTo>
                <a:lnTo>
                  <a:pt x="663" y="76"/>
                </a:lnTo>
                <a:lnTo>
                  <a:pt x="666" y="69"/>
                </a:lnTo>
                <a:lnTo>
                  <a:pt x="670" y="65"/>
                </a:lnTo>
                <a:lnTo>
                  <a:pt x="680" y="59"/>
                </a:lnTo>
                <a:lnTo>
                  <a:pt x="682" y="57"/>
                </a:lnTo>
                <a:lnTo>
                  <a:pt x="689" y="59"/>
                </a:lnTo>
                <a:lnTo>
                  <a:pt x="691" y="61"/>
                </a:lnTo>
                <a:lnTo>
                  <a:pt x="695" y="61"/>
                </a:lnTo>
                <a:lnTo>
                  <a:pt x="698" y="58"/>
                </a:lnTo>
                <a:lnTo>
                  <a:pt x="699" y="58"/>
                </a:lnTo>
                <a:lnTo>
                  <a:pt x="704" y="41"/>
                </a:lnTo>
                <a:lnTo>
                  <a:pt x="706" y="39"/>
                </a:lnTo>
                <a:lnTo>
                  <a:pt x="709" y="34"/>
                </a:lnTo>
                <a:lnTo>
                  <a:pt x="718" y="32"/>
                </a:lnTo>
                <a:lnTo>
                  <a:pt x="720" y="25"/>
                </a:lnTo>
                <a:lnTo>
                  <a:pt x="721" y="12"/>
                </a:lnTo>
                <a:lnTo>
                  <a:pt x="721" y="2"/>
                </a:lnTo>
                <a:lnTo>
                  <a:pt x="723" y="0"/>
                </a:lnTo>
                <a:lnTo>
                  <a:pt x="714" y="1"/>
                </a:lnTo>
                <a:lnTo>
                  <a:pt x="707" y="2"/>
                </a:lnTo>
                <a:lnTo>
                  <a:pt x="699" y="2"/>
                </a:lnTo>
                <a:lnTo>
                  <a:pt x="699" y="5"/>
                </a:lnTo>
                <a:lnTo>
                  <a:pt x="681" y="8"/>
                </a:lnTo>
                <a:lnTo>
                  <a:pt x="678" y="8"/>
                </a:lnTo>
                <a:lnTo>
                  <a:pt x="675" y="9"/>
                </a:lnTo>
                <a:lnTo>
                  <a:pt x="673" y="9"/>
                </a:lnTo>
                <a:lnTo>
                  <a:pt x="671" y="9"/>
                </a:lnTo>
                <a:lnTo>
                  <a:pt x="668" y="11"/>
                </a:lnTo>
                <a:lnTo>
                  <a:pt x="662" y="11"/>
                </a:lnTo>
                <a:lnTo>
                  <a:pt x="650" y="12"/>
                </a:lnTo>
                <a:lnTo>
                  <a:pt x="642" y="15"/>
                </a:lnTo>
                <a:lnTo>
                  <a:pt x="639" y="15"/>
                </a:lnTo>
                <a:lnTo>
                  <a:pt x="638" y="15"/>
                </a:lnTo>
                <a:lnTo>
                  <a:pt x="623" y="18"/>
                </a:lnTo>
                <a:lnTo>
                  <a:pt x="619" y="18"/>
                </a:lnTo>
                <a:lnTo>
                  <a:pt x="609" y="19"/>
                </a:lnTo>
                <a:lnTo>
                  <a:pt x="587" y="22"/>
                </a:lnTo>
                <a:lnTo>
                  <a:pt x="585" y="22"/>
                </a:lnTo>
                <a:lnTo>
                  <a:pt x="569" y="25"/>
                </a:lnTo>
                <a:lnTo>
                  <a:pt x="556" y="26"/>
                </a:lnTo>
                <a:lnTo>
                  <a:pt x="554" y="26"/>
                </a:lnTo>
                <a:lnTo>
                  <a:pt x="551" y="26"/>
                </a:lnTo>
                <a:lnTo>
                  <a:pt x="549" y="29"/>
                </a:lnTo>
                <a:lnTo>
                  <a:pt x="542" y="30"/>
                </a:lnTo>
                <a:lnTo>
                  <a:pt x="530" y="32"/>
                </a:lnTo>
                <a:lnTo>
                  <a:pt x="523" y="32"/>
                </a:lnTo>
                <a:lnTo>
                  <a:pt x="516" y="33"/>
                </a:lnTo>
                <a:lnTo>
                  <a:pt x="506" y="34"/>
                </a:lnTo>
                <a:lnTo>
                  <a:pt x="504" y="34"/>
                </a:lnTo>
                <a:lnTo>
                  <a:pt x="502" y="34"/>
                </a:lnTo>
                <a:lnTo>
                  <a:pt x="486" y="36"/>
                </a:lnTo>
                <a:lnTo>
                  <a:pt x="477" y="39"/>
                </a:lnTo>
                <a:lnTo>
                  <a:pt x="457" y="40"/>
                </a:lnTo>
                <a:lnTo>
                  <a:pt x="450" y="40"/>
                </a:lnTo>
                <a:lnTo>
                  <a:pt x="443" y="41"/>
                </a:lnTo>
                <a:lnTo>
                  <a:pt x="440" y="41"/>
                </a:lnTo>
                <a:lnTo>
                  <a:pt x="439" y="41"/>
                </a:lnTo>
                <a:lnTo>
                  <a:pt x="427" y="41"/>
                </a:lnTo>
                <a:lnTo>
                  <a:pt x="415" y="43"/>
                </a:lnTo>
                <a:lnTo>
                  <a:pt x="414" y="43"/>
                </a:lnTo>
                <a:lnTo>
                  <a:pt x="409" y="43"/>
                </a:lnTo>
                <a:lnTo>
                  <a:pt x="401" y="46"/>
                </a:lnTo>
                <a:lnTo>
                  <a:pt x="396" y="46"/>
                </a:lnTo>
                <a:lnTo>
                  <a:pt x="385" y="47"/>
                </a:lnTo>
                <a:lnTo>
                  <a:pt x="371" y="48"/>
                </a:lnTo>
                <a:lnTo>
                  <a:pt x="368" y="48"/>
                </a:lnTo>
                <a:lnTo>
                  <a:pt x="361" y="50"/>
                </a:lnTo>
                <a:lnTo>
                  <a:pt x="355" y="50"/>
                </a:lnTo>
                <a:lnTo>
                  <a:pt x="353" y="50"/>
                </a:lnTo>
                <a:lnTo>
                  <a:pt x="342" y="51"/>
                </a:lnTo>
                <a:lnTo>
                  <a:pt x="335" y="51"/>
                </a:lnTo>
                <a:lnTo>
                  <a:pt x="328" y="51"/>
                </a:lnTo>
                <a:lnTo>
                  <a:pt x="325" y="51"/>
                </a:lnTo>
                <a:lnTo>
                  <a:pt x="318" y="51"/>
                </a:lnTo>
                <a:lnTo>
                  <a:pt x="310" y="53"/>
                </a:lnTo>
                <a:lnTo>
                  <a:pt x="307" y="54"/>
                </a:lnTo>
                <a:lnTo>
                  <a:pt x="304" y="55"/>
                </a:lnTo>
                <a:lnTo>
                  <a:pt x="303" y="53"/>
                </a:lnTo>
                <a:lnTo>
                  <a:pt x="293" y="55"/>
                </a:lnTo>
                <a:lnTo>
                  <a:pt x="288" y="55"/>
                </a:lnTo>
                <a:lnTo>
                  <a:pt x="282" y="55"/>
                </a:lnTo>
                <a:lnTo>
                  <a:pt x="278" y="57"/>
                </a:lnTo>
                <a:lnTo>
                  <a:pt x="263" y="58"/>
                </a:lnTo>
                <a:lnTo>
                  <a:pt x="259" y="59"/>
                </a:lnTo>
                <a:lnTo>
                  <a:pt x="257" y="59"/>
                </a:lnTo>
                <a:lnTo>
                  <a:pt x="247" y="59"/>
                </a:lnTo>
                <a:lnTo>
                  <a:pt x="239" y="61"/>
                </a:lnTo>
                <a:lnTo>
                  <a:pt x="228" y="62"/>
                </a:lnTo>
                <a:lnTo>
                  <a:pt x="221" y="64"/>
                </a:lnTo>
                <a:lnTo>
                  <a:pt x="213" y="65"/>
                </a:lnTo>
                <a:lnTo>
                  <a:pt x="209" y="65"/>
                </a:lnTo>
                <a:lnTo>
                  <a:pt x="195" y="66"/>
                </a:lnTo>
                <a:lnTo>
                  <a:pt x="195" y="64"/>
                </a:lnTo>
                <a:lnTo>
                  <a:pt x="175" y="64"/>
                </a:lnTo>
                <a:lnTo>
                  <a:pt x="177" y="66"/>
                </a:lnTo>
                <a:lnTo>
                  <a:pt x="178" y="69"/>
                </a:lnTo>
                <a:lnTo>
                  <a:pt x="180" y="83"/>
                </a:lnTo>
                <a:lnTo>
                  <a:pt x="160" y="85"/>
                </a:lnTo>
                <a:lnTo>
                  <a:pt x="152" y="86"/>
                </a:lnTo>
                <a:lnTo>
                  <a:pt x="142" y="86"/>
                </a:lnTo>
                <a:lnTo>
                  <a:pt x="139" y="86"/>
                </a:lnTo>
                <a:lnTo>
                  <a:pt x="137" y="86"/>
                </a:lnTo>
                <a:lnTo>
                  <a:pt x="119" y="89"/>
                </a:lnTo>
                <a:lnTo>
                  <a:pt x="114" y="89"/>
                </a:lnTo>
                <a:lnTo>
                  <a:pt x="113" y="89"/>
                </a:lnTo>
              </a:path>
            </a:pathLst>
          </a:custGeom>
          <a:solidFill>
            <a:srgbClr val="00B050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Rectangle 284">
            <a:extLst>
              <a:ext uri="{FF2B5EF4-FFF2-40B4-BE49-F238E27FC236}">
                <a16:creationId xmlns:a16="http://schemas.microsoft.com/office/drawing/2014/main" id="{4FAE25CB-7D6F-81E9-EB00-600A5B808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327" y="6420241"/>
            <a:ext cx="248214" cy="247392"/>
          </a:xfrm>
          <a:prstGeom prst="rect">
            <a:avLst/>
          </a:pr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sz="1100"/>
          </a:p>
        </p:txBody>
      </p:sp>
      <p:sp>
        <p:nvSpPr>
          <p:cNvPr id="82" name="Text Box 279">
            <a:extLst>
              <a:ext uri="{FF2B5EF4-FFF2-40B4-BE49-F238E27FC236}">
                <a16:creationId xmlns:a16="http://schemas.microsoft.com/office/drawing/2014/main" id="{91F85695-04E1-F8BE-05BE-38B307417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505" y="6478260"/>
            <a:ext cx="2325958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No Solar Easement or Access Laws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DSIRE Template2</Template>
  <TotalTime>23383</TotalTime>
  <Words>52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84</cp:revision>
  <dcterms:created xsi:type="dcterms:W3CDTF">2015-12-02T18:24:38Z</dcterms:created>
  <dcterms:modified xsi:type="dcterms:W3CDTF">2026-03-02T21:02:11Z</dcterms:modified>
</cp:coreProperties>
</file>