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9" r:id="rId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FE4"/>
    <a:srgbClr val="427E93"/>
    <a:srgbClr val="6898A9"/>
    <a:srgbClr val="7BA5B4"/>
    <a:srgbClr val="5299B2"/>
    <a:srgbClr val="F7F9FA"/>
    <a:srgbClr val="E2EBEE"/>
    <a:srgbClr val="DF39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16" autoAdjust="0"/>
    <p:restoredTop sz="94620" autoAdjust="0"/>
  </p:normalViewPr>
  <p:slideViewPr>
    <p:cSldViewPr>
      <p:cViewPr varScale="1">
        <p:scale>
          <a:sx n="88" d="100"/>
          <a:sy n="88" d="100"/>
        </p:scale>
        <p:origin x="78" y="58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Lynn Apadula" userId="1f0a73b7-7ec2-4b04-a094-eed9786adb34" providerId="ADAL" clId="{798F9A77-0F95-4F24-8B79-87DC2110E163}"/>
    <pc:docChg chg="modSld">
      <pc:chgData name="Emily Lynn Apadula" userId="1f0a73b7-7ec2-4b04-a094-eed9786adb34" providerId="ADAL" clId="{798F9A77-0F95-4F24-8B79-87DC2110E163}" dt="2026-05-27T19:15:42.915" v="27" actId="20577"/>
      <pc:docMkLst>
        <pc:docMk/>
      </pc:docMkLst>
      <pc:sldChg chg="modSp mod">
        <pc:chgData name="Emily Lynn Apadula" userId="1f0a73b7-7ec2-4b04-a094-eed9786adb34" providerId="ADAL" clId="{798F9A77-0F95-4F24-8B79-87DC2110E163}" dt="2026-05-27T19:15:42.915" v="27" actId="20577"/>
        <pc:sldMkLst>
          <pc:docMk/>
          <pc:sldMk cId="0" sldId="256"/>
        </pc:sldMkLst>
        <pc:spChg chg="mod">
          <ac:chgData name="Emily Lynn Apadula" userId="1f0a73b7-7ec2-4b04-a094-eed9786adb34" providerId="ADAL" clId="{798F9A77-0F95-4F24-8B79-87DC2110E163}" dt="2026-05-27T19:15:42.915" v="27" actId="20577"/>
          <ac:spMkLst>
            <pc:docMk/>
            <pc:sldMk cId="0" sldId="256"/>
            <ac:spMk id="248" creationId="{00000000-0000-0000-0000-000000000000}"/>
          </ac:spMkLst>
        </pc:spChg>
      </pc:sldChg>
      <pc:sldChg chg="modSp mod">
        <pc:chgData name="Emily Lynn Apadula" userId="1f0a73b7-7ec2-4b04-a094-eed9786adb34" providerId="ADAL" clId="{798F9A77-0F95-4F24-8B79-87DC2110E163}" dt="2026-05-27T19:15:18.620" v="15" actId="20577"/>
        <pc:sldMkLst>
          <pc:docMk/>
          <pc:sldMk cId="3657211870" sldId="259"/>
        </pc:sldMkLst>
        <pc:spChg chg="mod">
          <ac:chgData name="Emily Lynn Apadula" userId="1f0a73b7-7ec2-4b04-a094-eed9786adb34" providerId="ADAL" clId="{798F9A77-0F95-4F24-8B79-87DC2110E163}" dt="2026-05-27T19:15:18.620" v="15" actId="20577"/>
          <ac:spMkLst>
            <pc:docMk/>
            <pc:sldMk cId="3657211870" sldId="259"/>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218201-625E-4537-8FC0-F5C101E50C10}" type="datetimeFigureOut">
              <a:rPr lang="en-US"/>
              <a:pPr>
                <a:defRPr/>
              </a:pPr>
              <a:t>5/27/2026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844B8C-8D3D-439B-AD09-8FA8FA30E6FC}" type="slidenum">
              <a:rPr lang="en-US" altLang="en-US"/>
              <a:pPr/>
              <a:t>‹#›</a:t>
            </a:fld>
            <a:endParaRPr lang="en-US" altLang="en-US"/>
          </a:p>
        </p:txBody>
      </p:sp>
    </p:spTree>
    <p:extLst>
      <p:ext uri="{BB962C8B-B14F-4D97-AF65-F5344CB8AC3E}">
        <p14:creationId xmlns:p14="http://schemas.microsoft.com/office/powerpoint/2010/main" val="7678460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9F53D2-6477-4340-9943-77AB2DC743A3}" type="slidenum">
              <a:rPr lang="en-US" altLang="en-US"/>
              <a:pPr/>
              <a:t>1</a:t>
            </a:fld>
            <a:endParaRPr lang="en-US" altLang="en-US"/>
          </a:p>
        </p:txBody>
      </p:sp>
    </p:spTree>
    <p:extLst>
      <p:ext uri="{BB962C8B-B14F-4D97-AF65-F5344CB8AC3E}">
        <p14:creationId xmlns:p14="http://schemas.microsoft.com/office/powerpoint/2010/main" val="1629836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9161E7-E54F-49EF-B787-528DDAA6A055}" type="slidenum">
              <a:rPr lang="en-US" smtClean="0"/>
              <a:pPr fontAlgn="base">
                <a:spcBef>
                  <a:spcPct val="0"/>
                </a:spcBef>
                <a:spcAft>
                  <a:spcPct val="0"/>
                </a:spcAft>
                <a:defRPr/>
              </a:pPr>
              <a:t>2</a:t>
            </a:fld>
            <a:endParaRPr lang="en-US"/>
          </a:p>
        </p:txBody>
      </p:sp>
    </p:spTree>
    <p:extLst>
      <p:ext uri="{BB962C8B-B14F-4D97-AF65-F5344CB8AC3E}">
        <p14:creationId xmlns:p14="http://schemas.microsoft.com/office/powerpoint/2010/main" val="2970148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CBFFBDC-3A66-4C4E-B34C-9547BAEECBFD}" type="datetimeFigureOut">
              <a:rPr lang="en-US" smtClean="0"/>
              <a:pPr>
                <a:defRPr/>
              </a:pPr>
              <a:t>5/27/2026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3FE1E2-6145-4AB5-975E-532CC3B5062F}" type="slidenum">
              <a:rPr lang="en-US" altLang="en-US" smtClean="0"/>
              <a:pPr/>
              <a:t>‹#›</a:t>
            </a:fld>
            <a:endParaRPr lang="en-US" altLang="en-US"/>
          </a:p>
        </p:txBody>
      </p:sp>
    </p:spTree>
    <p:extLst>
      <p:ext uri="{BB962C8B-B14F-4D97-AF65-F5344CB8AC3E}">
        <p14:creationId xmlns:p14="http://schemas.microsoft.com/office/powerpoint/2010/main" val="4235232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22B96F-7592-4669-9070-BACE632D1E0F}" type="datetimeFigureOut">
              <a:rPr lang="en-US" smtClean="0"/>
              <a:pPr>
                <a:defRPr/>
              </a:pPr>
              <a:t>5/27/2026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CC94204-4025-4F22-B359-5C8529EA0E8E}" type="slidenum">
              <a:rPr lang="en-US" altLang="en-US" smtClean="0"/>
              <a:pPr/>
              <a:t>‹#›</a:t>
            </a:fld>
            <a:endParaRPr lang="en-US" altLang="en-US"/>
          </a:p>
        </p:txBody>
      </p:sp>
    </p:spTree>
    <p:extLst>
      <p:ext uri="{BB962C8B-B14F-4D97-AF65-F5344CB8AC3E}">
        <p14:creationId xmlns:p14="http://schemas.microsoft.com/office/powerpoint/2010/main" val="361123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4935197-C448-4528-AB3D-8FEBEEBDC615}" type="datetimeFigureOut">
              <a:rPr lang="en-US" smtClean="0"/>
              <a:pPr>
                <a:defRPr/>
              </a:pPr>
              <a:t>5/27/2026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2BB897-6EC2-4D1E-9A61-6D0210D3134B}" type="slidenum">
              <a:rPr lang="en-US" altLang="en-US" smtClean="0"/>
              <a:pPr/>
              <a:t>‹#›</a:t>
            </a:fld>
            <a:endParaRPr lang="en-US" altLang="en-US"/>
          </a:p>
        </p:txBody>
      </p:sp>
    </p:spTree>
    <p:extLst>
      <p:ext uri="{BB962C8B-B14F-4D97-AF65-F5344CB8AC3E}">
        <p14:creationId xmlns:p14="http://schemas.microsoft.com/office/powerpoint/2010/main" val="273563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a:pPr>
                <a:defRPr/>
              </a:pPr>
              <a:t>5/27/2026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a:pPr/>
              <a:t>‹#›</a:t>
            </a:fld>
            <a:endParaRPr lang="en-US" altLang="en-US"/>
          </a:p>
        </p:txBody>
      </p:sp>
    </p:spTree>
    <p:extLst>
      <p:ext uri="{BB962C8B-B14F-4D97-AF65-F5344CB8AC3E}">
        <p14:creationId xmlns:p14="http://schemas.microsoft.com/office/powerpoint/2010/main" val="324427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73B769-3401-47F1-9391-1203824709BF}" type="datetimeFigureOut">
              <a:rPr lang="en-US" smtClean="0"/>
              <a:pPr>
                <a:defRPr/>
              </a:pPr>
              <a:t>5/27/2026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D674F0D-41D9-4F10-87FD-C081BBE2A0A6}" type="slidenum">
              <a:rPr lang="en-US" altLang="en-US" smtClean="0"/>
              <a:pPr/>
              <a:t>‹#›</a:t>
            </a:fld>
            <a:endParaRPr lang="en-US" altLang="en-US"/>
          </a:p>
        </p:txBody>
      </p:sp>
    </p:spTree>
    <p:extLst>
      <p:ext uri="{BB962C8B-B14F-4D97-AF65-F5344CB8AC3E}">
        <p14:creationId xmlns:p14="http://schemas.microsoft.com/office/powerpoint/2010/main" val="355957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B2988EE6-A1DB-4113-8A5D-43EC392195D6}" type="datetimeFigureOut">
              <a:rPr lang="en-US" smtClean="0"/>
              <a:pPr>
                <a:defRPr/>
              </a:pPr>
              <a:t>5/27/2026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4828DF-31F6-416B-8AE5-B6D9B975A560}" type="slidenum">
              <a:rPr lang="en-US" altLang="en-US" smtClean="0"/>
              <a:pPr/>
              <a:t>‹#›</a:t>
            </a:fld>
            <a:endParaRPr lang="en-US" altLang="en-US"/>
          </a:p>
        </p:txBody>
      </p:sp>
    </p:spTree>
    <p:extLst>
      <p:ext uri="{BB962C8B-B14F-4D97-AF65-F5344CB8AC3E}">
        <p14:creationId xmlns:p14="http://schemas.microsoft.com/office/powerpoint/2010/main" val="3877290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51B44A-90D5-4C79-BCF2-E0CB25C81AAB}" type="datetimeFigureOut">
              <a:rPr lang="en-US" smtClean="0"/>
              <a:pPr>
                <a:defRPr/>
              </a:pPr>
              <a:t>5/27/2026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E3D720-8EB7-4189-8209-AE728AA1A65B}" type="slidenum">
              <a:rPr lang="en-US" altLang="en-US" smtClean="0"/>
              <a:pPr/>
              <a:t>‹#›</a:t>
            </a:fld>
            <a:endParaRPr lang="en-US" altLang="en-US"/>
          </a:p>
        </p:txBody>
      </p:sp>
    </p:spTree>
    <p:extLst>
      <p:ext uri="{BB962C8B-B14F-4D97-AF65-F5344CB8AC3E}">
        <p14:creationId xmlns:p14="http://schemas.microsoft.com/office/powerpoint/2010/main" val="168844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smtClean="0"/>
              <a:pPr>
                <a:defRPr/>
              </a:pPr>
              <a:t>5/27/2026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smtClean="0"/>
              <a:pPr/>
              <a:t>‹#›</a:t>
            </a:fld>
            <a:endParaRPr lang="en-US" altLang="en-US"/>
          </a:p>
        </p:txBody>
      </p:sp>
    </p:spTree>
    <p:extLst>
      <p:ext uri="{BB962C8B-B14F-4D97-AF65-F5344CB8AC3E}">
        <p14:creationId xmlns:p14="http://schemas.microsoft.com/office/powerpoint/2010/main" val="370028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BDE410C-9F31-4123-B161-3547B36C6C3A}" type="datetimeFigureOut">
              <a:rPr lang="en-US" smtClean="0"/>
              <a:pPr>
                <a:defRPr/>
              </a:pPr>
              <a:t>5/27/2026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8EE3AD3-C86D-4D45-A9F4-15E81035D42E}" type="slidenum">
              <a:rPr lang="en-US" altLang="en-US" smtClean="0"/>
              <a:pPr/>
              <a:t>‹#›</a:t>
            </a:fld>
            <a:endParaRPr lang="en-US" altLang="en-US"/>
          </a:p>
        </p:txBody>
      </p:sp>
    </p:spTree>
    <p:extLst>
      <p:ext uri="{BB962C8B-B14F-4D97-AF65-F5344CB8AC3E}">
        <p14:creationId xmlns:p14="http://schemas.microsoft.com/office/powerpoint/2010/main" val="365205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27B5AD-2BAB-44A3-AACA-7ED85D0F42E9}" type="datetimeFigureOut">
              <a:rPr lang="en-US" smtClean="0"/>
              <a:pPr>
                <a:defRPr/>
              </a:pPr>
              <a:t>5/27/2026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8FC45C9-DC2E-4434-BDFD-C16AEDB1EF94}" type="slidenum">
              <a:rPr lang="en-US" altLang="en-US" smtClean="0"/>
              <a:pPr/>
              <a:t>‹#›</a:t>
            </a:fld>
            <a:endParaRPr lang="en-US" altLang="en-US"/>
          </a:p>
        </p:txBody>
      </p:sp>
    </p:spTree>
    <p:extLst>
      <p:ext uri="{BB962C8B-B14F-4D97-AF65-F5344CB8AC3E}">
        <p14:creationId xmlns:p14="http://schemas.microsoft.com/office/powerpoint/2010/main" val="63833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7A82A8F8-C77F-4CDA-ACFA-D59A4C698D32}" type="datetimeFigureOut">
              <a:rPr lang="en-US" smtClean="0"/>
              <a:pPr>
                <a:defRPr/>
              </a:pPr>
              <a:t>5/27/2026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28DBC2E-7974-4FB7-AE9E-DCB0CE5EF985}" type="slidenum">
              <a:rPr lang="en-US" altLang="en-US" smtClean="0"/>
              <a:pPr/>
              <a:t>‹#›</a:t>
            </a:fld>
            <a:endParaRPr lang="en-US" altLang="en-US"/>
          </a:p>
        </p:txBody>
      </p:sp>
    </p:spTree>
    <p:extLst>
      <p:ext uri="{BB962C8B-B14F-4D97-AF65-F5344CB8AC3E}">
        <p14:creationId xmlns:p14="http://schemas.microsoft.com/office/powerpoint/2010/main" val="401432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111DC2F0-108E-43DC-9B30-13088710F194}" type="datetimeFigureOut">
              <a:rPr lang="en-US" smtClean="0"/>
              <a:pPr>
                <a:defRPr/>
              </a:pPr>
              <a:t>5/27/2026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C12D91-1156-4935-9649-EE0021717509}" type="slidenum">
              <a:rPr lang="en-US" altLang="en-US" smtClean="0"/>
              <a:pPr/>
              <a:t>‹#›</a:t>
            </a:fld>
            <a:endParaRPr lang="en-US" altLang="en-US"/>
          </a:p>
        </p:txBody>
      </p:sp>
    </p:spTree>
    <p:extLst>
      <p:ext uri="{BB962C8B-B14F-4D97-AF65-F5344CB8AC3E}">
        <p14:creationId xmlns:p14="http://schemas.microsoft.com/office/powerpoint/2010/main" val="43586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C6A2BC1-6050-4155-A8E1-9B4786FB5192}" type="datetimeFigureOut">
              <a:rPr lang="en-US" smtClean="0"/>
              <a:pPr>
                <a:defRPr/>
              </a:pPr>
              <a:t>5/27/2026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4724C8A-D242-4C27-AF90-C4C215981C8C}" type="slidenum">
              <a:rPr lang="en-US" altLang="en-US" smtClean="0"/>
              <a:pPr/>
              <a:t>‹#›</a:t>
            </a:fld>
            <a:endParaRPr lang="en-US" alt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2" descr="https://static1.squarespace.com/static/5ac5143f9d5abb8923a86849/t/5b19454f0e2e721b42205229/1528382800712/DsireInsight-red-black-horizontal-logo.png?format=500w"/>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086600" y="165847"/>
            <a:ext cx="1901825" cy="4526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userDrawn="1"/>
        </p:nvPicPr>
        <p:blipFill>
          <a:blip r:embed="rId14"/>
          <a:stretch>
            <a:fillRect/>
          </a:stretch>
        </p:blipFill>
        <p:spPr>
          <a:xfrm>
            <a:off x="108704" y="21277"/>
            <a:ext cx="3167896" cy="757348"/>
          </a:xfrm>
          <a:prstGeom prst="rect">
            <a:avLst/>
          </a:prstGeom>
        </p:spPr>
      </p:pic>
      <p:sp>
        <p:nvSpPr>
          <p:cNvPr id="15" name="Rectangle 14"/>
          <p:cNvSpPr/>
          <p:nvPr userDrawn="1"/>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13058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4"/>
          <p:cNvSpPr txBox="1">
            <a:spLocks noChangeArrowheads="1"/>
          </p:cNvSpPr>
          <p:nvPr/>
        </p:nvSpPr>
        <p:spPr bwMode="auto">
          <a:xfrm>
            <a:off x="1521590" y="914626"/>
            <a:ext cx="6530976"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000" b="1" dirty="0">
                <a:latin typeface="Helvetica" panose="020B0604020202020204" pitchFamily="34" charset="0"/>
                <a:cs typeface="Helvetica" panose="020B0604020202020204" pitchFamily="34" charset="0"/>
              </a:rPr>
              <a:t>3</a:t>
            </a:r>
            <a:r>
              <a:rPr lang="en-US" sz="2000" b="1" baseline="30000" dirty="0">
                <a:latin typeface="Helvetica" panose="020B0604020202020204" pitchFamily="34" charset="0"/>
                <a:cs typeface="Helvetica" panose="020B0604020202020204" pitchFamily="34" charset="0"/>
              </a:rPr>
              <a:t>rd</a:t>
            </a:r>
            <a:r>
              <a:rPr lang="en-US" sz="2000" b="1" dirty="0">
                <a:latin typeface="Helvetica" panose="020B0604020202020204" pitchFamily="34" charset="0"/>
                <a:cs typeface="Helvetica" panose="020B0604020202020204" pitchFamily="34" charset="0"/>
              </a:rPr>
              <a:t> Party Solar PV Power Purchase Agreement (PPA)</a:t>
            </a:r>
          </a:p>
        </p:txBody>
      </p:sp>
      <p:sp>
        <p:nvSpPr>
          <p:cNvPr id="86"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solidFill>
          <a:ln w="6350">
            <a:solidFill>
              <a:schemeClr val="tx1">
                <a:lumMod val="50000"/>
                <a:lumOff val="50000"/>
              </a:schemeClr>
            </a:solidFill>
            <a:round/>
            <a:headEnd/>
            <a:tailEnd/>
          </a:ln>
        </p:spPr>
        <p:txBody>
          <a:bodyPr/>
          <a:lstStyle/>
          <a:p>
            <a:pPr>
              <a:defRPr/>
            </a:pPr>
            <a:endParaRPr lang="en-US"/>
          </a:p>
        </p:txBody>
      </p:sp>
      <p:sp>
        <p:nvSpPr>
          <p:cNvPr id="87"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88"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89"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90"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1"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2"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93"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4"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5"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6"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7"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8"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9"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0"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1"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2"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03"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4"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05"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106" name="Freeform 227"/>
          <p:cNvSpPr>
            <a:spLocks/>
          </p:cNvSpPr>
          <p:nvPr/>
        </p:nvSpPr>
        <p:spPr bwMode="auto">
          <a:xfrm>
            <a:off x="2010874" y="2379811"/>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107"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08"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9"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10" name="Freeform 231"/>
          <p:cNvSpPr>
            <a:spLocks/>
          </p:cNvSpPr>
          <p:nvPr/>
        </p:nvSpPr>
        <p:spPr bwMode="auto">
          <a:xfrm>
            <a:off x="3127900" y="3262762"/>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11" name="Freeform 233"/>
          <p:cNvSpPr>
            <a:spLocks/>
          </p:cNvSpPr>
          <p:nvPr/>
        </p:nvSpPr>
        <p:spPr bwMode="auto">
          <a:xfrm>
            <a:off x="3964781" y="3151337"/>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2" name="Freeform 232"/>
          <p:cNvSpPr>
            <a:spLocks/>
          </p:cNvSpPr>
          <p:nvPr/>
        </p:nvSpPr>
        <p:spPr bwMode="auto">
          <a:xfrm>
            <a:off x="3766930" y="1775387"/>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3"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4" name="Freeform 235" descr="25%"/>
          <p:cNvSpPr>
            <a:spLocks/>
          </p:cNvSpPr>
          <p:nvPr/>
        </p:nvSpPr>
        <p:spPr bwMode="auto">
          <a:xfrm>
            <a:off x="2906377" y="277336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16" name="Freeform 239"/>
          <p:cNvSpPr>
            <a:spLocks/>
          </p:cNvSpPr>
          <p:nvPr/>
        </p:nvSpPr>
        <p:spPr bwMode="auto">
          <a:xfrm>
            <a:off x="2982810" y="374502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17"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118" name="Freeform 240" descr="70%"/>
          <p:cNvSpPr>
            <a:spLocks/>
          </p:cNvSpPr>
          <p:nvPr/>
        </p:nvSpPr>
        <p:spPr bwMode="auto">
          <a:xfrm>
            <a:off x="2431696" y="3823195"/>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19"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grpSp>
        <p:nvGrpSpPr>
          <p:cNvPr id="120" name="Group 242"/>
          <p:cNvGrpSpPr>
            <a:grpSpLocks/>
          </p:cNvGrpSpPr>
          <p:nvPr/>
        </p:nvGrpSpPr>
        <p:grpSpPr bwMode="auto">
          <a:xfrm>
            <a:off x="301625" y="2551113"/>
            <a:ext cx="1133475" cy="1711325"/>
            <a:chOff x="514" y="1479"/>
            <a:chExt cx="717" cy="1163"/>
          </a:xfrm>
          <a:solidFill>
            <a:srgbClr val="D0DFE4"/>
          </a:solidFill>
        </p:grpSpPr>
        <p:sp>
          <p:nvSpPr>
            <p:cNvPr id="121"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2"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3"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4"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5"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26"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27"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128"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29" name="Freeform 251"/>
          <p:cNvSpPr>
            <a:spLocks/>
          </p:cNvSpPr>
          <p:nvPr/>
        </p:nvSpPr>
        <p:spPr bwMode="auto">
          <a:xfrm>
            <a:off x="2074178" y="3676626"/>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0"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1"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2" name="Freeform 254"/>
          <p:cNvSpPr>
            <a:spLocks/>
          </p:cNvSpPr>
          <p:nvPr/>
        </p:nvSpPr>
        <p:spPr bwMode="auto">
          <a:xfrm>
            <a:off x="4991100" y="2887663"/>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33"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134" name="Group 141"/>
          <p:cNvGrpSpPr/>
          <p:nvPr/>
        </p:nvGrpSpPr>
        <p:grpSpPr>
          <a:xfrm>
            <a:off x="4576763" y="1952625"/>
            <a:ext cx="1035050" cy="965200"/>
            <a:chOff x="4576763" y="1812925"/>
            <a:chExt cx="1035050" cy="965200"/>
          </a:xfrm>
          <a:solidFill>
            <a:srgbClr val="D0DFE4"/>
          </a:solidFill>
        </p:grpSpPr>
        <p:grpSp>
          <p:nvGrpSpPr>
            <p:cNvPr id="135" name="Group 140"/>
            <p:cNvGrpSpPr/>
            <p:nvPr/>
          </p:nvGrpSpPr>
          <p:grpSpPr>
            <a:xfrm>
              <a:off x="4576763" y="1882775"/>
              <a:ext cx="1035050" cy="895350"/>
              <a:chOff x="4576763" y="1882775"/>
              <a:chExt cx="1035050" cy="895350"/>
            </a:xfrm>
            <a:grpFill/>
          </p:grpSpPr>
          <p:sp>
            <p:nvSpPr>
              <p:cNvPr id="137"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38"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36"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39" name="Freeform 259"/>
          <p:cNvSpPr>
            <a:spLocks/>
          </p:cNvSpPr>
          <p:nvPr/>
        </p:nvSpPr>
        <p:spPr bwMode="auto">
          <a:xfrm>
            <a:off x="5343525" y="277336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40"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141"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6898A9"/>
          </a:solidFill>
          <a:ln w="6350" cap="rnd">
            <a:solidFill>
              <a:schemeClr val="tx1">
                <a:lumMod val="50000"/>
                <a:lumOff val="50000"/>
              </a:schemeClr>
            </a:solidFill>
            <a:round/>
            <a:headEnd/>
            <a:tailEnd/>
          </a:ln>
        </p:spPr>
        <p:txBody>
          <a:bodyPr/>
          <a:lstStyle/>
          <a:p>
            <a:endParaRPr lang="en-US"/>
          </a:p>
        </p:txBody>
      </p:sp>
      <p:grpSp>
        <p:nvGrpSpPr>
          <p:cNvPr id="142" name="Group 139"/>
          <p:cNvGrpSpPr>
            <a:grpSpLocks/>
          </p:cNvGrpSpPr>
          <p:nvPr/>
        </p:nvGrpSpPr>
        <p:grpSpPr bwMode="auto">
          <a:xfrm>
            <a:off x="5181600" y="4575175"/>
            <a:ext cx="1235075" cy="987425"/>
            <a:chOff x="5181600" y="4435475"/>
            <a:chExt cx="1235075" cy="987425"/>
          </a:xfrm>
          <a:solidFill>
            <a:srgbClr val="6898A9"/>
          </a:solidFill>
        </p:grpSpPr>
        <p:sp>
          <p:nvSpPr>
            <p:cNvPr id="14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49"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50"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51"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52"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grpSp>
        <p:nvGrpSpPr>
          <p:cNvPr id="153" name="Group 273"/>
          <p:cNvGrpSpPr>
            <a:grpSpLocks/>
          </p:cNvGrpSpPr>
          <p:nvPr/>
        </p:nvGrpSpPr>
        <p:grpSpPr bwMode="auto">
          <a:xfrm>
            <a:off x="1219200" y="4737100"/>
            <a:ext cx="885825" cy="579438"/>
            <a:chOff x="1710" y="3401"/>
            <a:chExt cx="498" cy="349"/>
          </a:xfrm>
          <a:solidFill>
            <a:srgbClr val="D0DFE4"/>
          </a:solidFill>
        </p:grpSpPr>
        <p:sp>
          <p:nvSpPr>
            <p:cNvPr id="154"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5"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6"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7"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158"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9"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60"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61"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162" name="Text Box 237"/>
          <p:cNvSpPr txBox="1">
            <a:spLocks noChangeArrowheads="1"/>
          </p:cNvSpPr>
          <p:nvPr/>
        </p:nvSpPr>
        <p:spPr bwMode="auto">
          <a:xfrm>
            <a:off x="2952750" y="1365250"/>
            <a:ext cx="3276600" cy="292388"/>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a:t>
            </a:r>
            <a:r>
              <a:rPr lang="en-US" sz="1300" b="1">
                <a:latin typeface="Helvetica" panose="020B0604020202020204" pitchFamily="34" charset="0"/>
                <a:cs typeface="Helvetica" panose="020B0604020202020204" pitchFamily="34" charset="0"/>
              </a:rPr>
              <a:t>/ May </a:t>
            </a:r>
            <a:r>
              <a:rPr lang="en-US" sz="1300" b="1" dirty="0">
                <a:latin typeface="Helvetica" panose="020B0604020202020204" pitchFamily="34" charset="0"/>
                <a:cs typeface="Helvetica" panose="020B0604020202020204" pitchFamily="34" charset="0"/>
              </a:rPr>
              <a:t>2026</a:t>
            </a:r>
          </a:p>
        </p:txBody>
      </p:sp>
      <p:sp>
        <p:nvSpPr>
          <p:cNvPr id="164" name="Oval 201"/>
          <p:cNvSpPr>
            <a:spLocks noChangeArrowheads="1"/>
          </p:cNvSpPr>
          <p:nvPr/>
        </p:nvSpPr>
        <p:spPr bwMode="auto">
          <a:xfrm>
            <a:off x="6918001" y="3447701"/>
            <a:ext cx="228600" cy="228600"/>
          </a:xfrm>
          <a:prstGeom prst="ellipse">
            <a:avLst/>
          </a:prstGeom>
          <a:solidFill>
            <a:srgbClr val="D0DFE4"/>
          </a:solidFill>
          <a:ln w="6350" algn="ctr">
            <a:solidFill>
              <a:schemeClr val="bg1">
                <a:lumMod val="65000"/>
              </a:schemeClr>
            </a:solidFill>
            <a:round/>
            <a:headEnd/>
            <a:tailEnd/>
          </a:ln>
        </p:spPr>
        <p:txBody>
          <a:bodyPr/>
          <a:lstStyle/>
          <a:p>
            <a:pPr algn="ctr" eaLnBrk="0" hangingPunct="0">
              <a:defRPr/>
            </a:pPr>
            <a:endParaRPr lang="en-US" dirty="0">
              <a:latin typeface="Arial" pitchFamily="34" charset="0"/>
            </a:endParaRPr>
          </a:p>
        </p:txBody>
      </p:sp>
      <p:sp>
        <p:nvSpPr>
          <p:cNvPr id="166"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noFill/>
          <a:ln w="6350" cap="rnd">
            <a:solidFill>
              <a:schemeClr val="tx1">
                <a:lumMod val="50000"/>
                <a:lumOff val="50000"/>
              </a:schemeClr>
            </a:solidFill>
            <a:round/>
            <a:headEnd/>
            <a:tailEnd/>
          </a:ln>
        </p:spPr>
        <p:txBody>
          <a:bodyPr/>
          <a:lstStyle/>
          <a:p>
            <a:pPr>
              <a:defRPr/>
            </a:pPr>
            <a:endParaRPr lang="en-US"/>
          </a:p>
        </p:txBody>
      </p:sp>
      <p:sp>
        <p:nvSpPr>
          <p:cNvPr id="203" name="TextBox 202"/>
          <p:cNvSpPr txBox="1"/>
          <p:nvPr/>
        </p:nvSpPr>
        <p:spPr>
          <a:xfrm>
            <a:off x="6519157" y="4759404"/>
            <a:ext cx="2598562" cy="1661993"/>
          </a:xfrm>
          <a:prstGeom prst="rect">
            <a:avLst/>
          </a:prstGeom>
          <a:solidFill>
            <a:srgbClr val="E2EBEE">
              <a:alpha val="29020"/>
            </a:srgbClr>
          </a:solidFill>
        </p:spPr>
        <p:txBody>
          <a:bodyPr wrap="square" rtlCol="0">
            <a:spAutoFit/>
          </a:bodyPr>
          <a:lstStyle/>
          <a:p>
            <a:r>
              <a:rPr lang="en-US" b="1" dirty="0">
                <a:latin typeface="Helvetica" panose="020B0604020202020204" pitchFamily="34" charset="0"/>
                <a:cs typeface="Helvetica" panose="020B0604020202020204" pitchFamily="34" charset="0"/>
              </a:rPr>
              <a:t>At Least 29 States</a:t>
            </a:r>
          </a:p>
          <a:p>
            <a:r>
              <a:rPr lang="en-US" sz="1400" b="1" dirty="0">
                <a:latin typeface="Helvetica" panose="020B0604020202020204" pitchFamily="34" charset="0"/>
                <a:cs typeface="Helvetica" panose="020B0604020202020204" pitchFamily="34" charset="0"/>
              </a:rPr>
              <a:t>+ Washington DC, Puerto Rico, and the Northern Mariana Islands Authorize or Allow 3</a:t>
            </a:r>
            <a:r>
              <a:rPr lang="en-US" sz="1400" b="1" baseline="30000" dirty="0">
                <a:latin typeface="Helvetica" panose="020B0604020202020204" pitchFamily="34" charset="0"/>
                <a:cs typeface="Helvetica" panose="020B0604020202020204" pitchFamily="34" charset="0"/>
              </a:rPr>
              <a:t>rd</a:t>
            </a:r>
            <a:r>
              <a:rPr lang="en-US" sz="1400" b="1" dirty="0">
                <a:latin typeface="Helvetica" panose="020B0604020202020204" pitchFamily="34" charset="0"/>
                <a:cs typeface="Helvetica" panose="020B0604020202020204" pitchFamily="34" charset="0"/>
              </a:rPr>
              <a:t> Party Power Purchase Agreements for Solar PV.</a:t>
            </a:r>
          </a:p>
        </p:txBody>
      </p:sp>
      <p:sp>
        <p:nvSpPr>
          <p:cNvPr id="249" name="Text Box 279"/>
          <p:cNvSpPr txBox="1">
            <a:spLocks noChangeArrowheads="1"/>
          </p:cNvSpPr>
          <p:nvPr/>
        </p:nvSpPr>
        <p:spPr bwMode="auto">
          <a:xfrm>
            <a:off x="585812" y="5783443"/>
            <a:ext cx="4757713" cy="184666"/>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Apparently disallowed by state or otherwise restricted by legal barriers</a:t>
            </a:r>
          </a:p>
        </p:txBody>
      </p:sp>
      <p:sp>
        <p:nvSpPr>
          <p:cNvPr id="250" name="Text Box 279"/>
          <p:cNvSpPr txBox="1">
            <a:spLocks noChangeArrowheads="1"/>
          </p:cNvSpPr>
          <p:nvPr/>
        </p:nvSpPr>
        <p:spPr bwMode="auto">
          <a:xfrm>
            <a:off x="575186" y="6355620"/>
            <a:ext cx="1816203" cy="184666"/>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Status unclear or unknown</a:t>
            </a:r>
            <a:endParaRPr lang="en-US" sz="1200" dirty="0">
              <a:latin typeface="Tahoma" pitchFamily="34" charset="0"/>
            </a:endParaRPr>
          </a:p>
        </p:txBody>
      </p:sp>
      <p:sp>
        <p:nvSpPr>
          <p:cNvPr id="251" name="Rectangle 284"/>
          <p:cNvSpPr>
            <a:spLocks noChangeArrowheads="1"/>
          </p:cNvSpPr>
          <p:nvPr/>
        </p:nvSpPr>
        <p:spPr bwMode="auto">
          <a:xfrm>
            <a:off x="284662" y="6070427"/>
            <a:ext cx="228600" cy="228600"/>
          </a:xfrm>
          <a:prstGeom prst="rect">
            <a:avLst/>
          </a:prstGeom>
          <a:solidFill>
            <a:srgbClr val="D0DFE4"/>
          </a:solidFill>
          <a:ln w="9525" algn="ctr">
            <a:solidFill>
              <a:schemeClr val="tx1"/>
            </a:solidFill>
            <a:miter lim="800000"/>
            <a:headEnd/>
            <a:tailEnd/>
          </a:ln>
        </p:spPr>
        <p:txBody>
          <a:bodyPr anchor="ctr">
            <a:spAutoFit/>
          </a:bodyPr>
          <a:lstStyle/>
          <a:p>
            <a:pPr>
              <a:defRPr/>
            </a:pPr>
            <a:endParaRPr lang="en-US">
              <a:latin typeface="Arial" pitchFamily="34" charset="0"/>
            </a:endParaRPr>
          </a:p>
        </p:txBody>
      </p:sp>
      <p:sp>
        <p:nvSpPr>
          <p:cNvPr id="252" name="Rectangle 285" descr="25%"/>
          <p:cNvSpPr>
            <a:spLocks noChangeArrowheads="1"/>
          </p:cNvSpPr>
          <p:nvPr/>
        </p:nvSpPr>
        <p:spPr bwMode="auto">
          <a:xfrm>
            <a:off x="284662" y="6355620"/>
            <a:ext cx="228600" cy="228600"/>
          </a:xfrm>
          <a:prstGeom prst="rect">
            <a:avLst/>
          </a:prstGeom>
          <a:solidFill>
            <a:schemeClr val="bg1"/>
          </a:solidFill>
          <a:ln w="9525" algn="ctr">
            <a:solidFill>
              <a:schemeClr val="tx1"/>
            </a:solidFill>
            <a:miter lim="800000"/>
            <a:headEnd/>
            <a:tailEnd/>
          </a:ln>
        </p:spPr>
        <p:txBody>
          <a:bodyPr anchor="ctr">
            <a:spAutoFit/>
          </a:bodyPr>
          <a:lstStyle/>
          <a:p>
            <a:endParaRPr lang="en-US"/>
          </a:p>
        </p:txBody>
      </p:sp>
      <p:sp>
        <p:nvSpPr>
          <p:cNvPr id="436" name="TextBox 435"/>
          <p:cNvSpPr txBox="1"/>
          <p:nvPr/>
        </p:nvSpPr>
        <p:spPr>
          <a:xfrm>
            <a:off x="4263176" y="5064056"/>
            <a:ext cx="1462086" cy="292388"/>
          </a:xfrm>
          <a:prstGeom prst="rect">
            <a:avLst/>
          </a:prstGeom>
          <a:noFill/>
        </p:spPr>
        <p:txBody>
          <a:bodyPr wrap="square" rtlCol="0">
            <a:spAutoFit/>
          </a:bodyPr>
          <a:lstStyle/>
          <a:p>
            <a:r>
              <a:rPr lang="en-US" sz="1300" b="1" dirty="0">
                <a:latin typeface="Helvetica" panose="020B0604020202020204" pitchFamily="34" charset="0"/>
                <a:cs typeface="Helvetica" panose="020B0604020202020204" pitchFamily="34" charset="0"/>
              </a:rPr>
              <a:t>U.S. Territories</a:t>
            </a:r>
          </a:p>
        </p:txBody>
      </p:sp>
      <p:sp>
        <p:nvSpPr>
          <p:cNvPr id="444" name="Freeform 236" descr="70%"/>
          <p:cNvSpPr>
            <a:spLocks/>
          </p:cNvSpPr>
          <p:nvPr/>
        </p:nvSpPr>
        <p:spPr bwMode="auto">
          <a:xfrm>
            <a:off x="2922066" y="2297906"/>
            <a:ext cx="950804" cy="569912"/>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chemeClr val="bg1"/>
          </a:solidFill>
          <a:ln w="6350" cap="rnd">
            <a:solidFill>
              <a:schemeClr val="tx1">
                <a:lumMod val="50000"/>
                <a:lumOff val="50000"/>
              </a:schemeClr>
            </a:solidFill>
            <a:round/>
            <a:headEnd/>
            <a:tailEnd/>
          </a:ln>
        </p:spPr>
        <p:txBody>
          <a:bodyPr/>
          <a:lstStyle/>
          <a:p>
            <a:endParaRPr lang="en-US" sz="900" b="1" dirty="0">
              <a:latin typeface="Helvetica" panose="020B0604020202020204" pitchFamily="34" charset="0"/>
              <a:cs typeface="Helvetica" panose="020B0604020202020204" pitchFamily="34" charset="0"/>
            </a:endParaRPr>
          </a:p>
        </p:txBody>
      </p:sp>
      <p:sp>
        <p:nvSpPr>
          <p:cNvPr id="450" name="TextBox 449"/>
          <p:cNvSpPr txBox="1"/>
          <p:nvPr/>
        </p:nvSpPr>
        <p:spPr>
          <a:xfrm>
            <a:off x="6865938" y="3450587"/>
            <a:ext cx="357973" cy="230832"/>
          </a:xfrm>
          <a:prstGeom prst="rect">
            <a:avLst/>
          </a:prstGeom>
          <a:solidFill>
            <a:srgbClr val="D0DFE4">
              <a:alpha val="0"/>
            </a:srgbClr>
          </a:solidFill>
        </p:spPr>
        <p:txBody>
          <a:bodyPr wrap="square" rtlCol="0">
            <a:spAutoFit/>
          </a:bodyPr>
          <a:lstStyle/>
          <a:p>
            <a:r>
              <a:rPr lang="en-US" sz="900" b="1" dirty="0">
                <a:latin typeface="Helvetica" panose="020B0604020202020204" pitchFamily="34" charset="0"/>
                <a:cs typeface="Helvetica" panose="020B0604020202020204" pitchFamily="34" charset="0"/>
              </a:rPr>
              <a:t>DC</a:t>
            </a:r>
          </a:p>
        </p:txBody>
      </p:sp>
      <p:cxnSp>
        <p:nvCxnSpPr>
          <p:cNvPr id="491" name="Straight Connector 490"/>
          <p:cNvCxnSpPr>
            <a:endCxn id="164" idx="1"/>
          </p:cNvCxnSpPr>
          <p:nvPr/>
        </p:nvCxnSpPr>
        <p:spPr>
          <a:xfrm>
            <a:off x="6416675" y="3220945"/>
            <a:ext cx="534804" cy="260234"/>
          </a:xfrm>
          <a:prstGeom prst="line">
            <a:avLst/>
          </a:prstGeom>
        </p:spPr>
        <p:style>
          <a:lnRef idx="1">
            <a:schemeClr val="accent6"/>
          </a:lnRef>
          <a:fillRef idx="0">
            <a:schemeClr val="accent6"/>
          </a:fillRef>
          <a:effectRef idx="0">
            <a:schemeClr val="accent6"/>
          </a:effectRef>
          <a:fontRef idx="minor">
            <a:schemeClr val="tx1"/>
          </a:fontRef>
        </p:style>
      </p:cxnSp>
      <p:sp>
        <p:nvSpPr>
          <p:cNvPr id="163" name="Rectangle 284"/>
          <p:cNvSpPr>
            <a:spLocks noChangeArrowheads="1"/>
          </p:cNvSpPr>
          <p:nvPr/>
        </p:nvSpPr>
        <p:spPr bwMode="auto">
          <a:xfrm>
            <a:off x="284662" y="5785234"/>
            <a:ext cx="228600" cy="228600"/>
          </a:xfrm>
          <a:prstGeom prst="rect">
            <a:avLst/>
          </a:prstGeom>
          <a:solidFill>
            <a:srgbClr val="7BA5B4"/>
          </a:solidFill>
          <a:ln w="9525" algn="ctr">
            <a:solidFill>
              <a:schemeClr val="tx1"/>
            </a:solidFill>
            <a:miter lim="800000"/>
            <a:headEnd/>
            <a:tailEnd/>
          </a:ln>
        </p:spPr>
        <p:txBody>
          <a:bodyPr anchor="ctr">
            <a:spAutoFit/>
          </a:bodyPr>
          <a:lstStyle/>
          <a:p>
            <a:pPr>
              <a:defRPr/>
            </a:pPr>
            <a:endParaRPr lang="en-US">
              <a:latin typeface="Arial" pitchFamily="34" charset="0"/>
            </a:endParaRPr>
          </a:p>
        </p:txBody>
      </p:sp>
      <p:sp>
        <p:nvSpPr>
          <p:cNvPr id="248" name="TextBox 247"/>
          <p:cNvSpPr txBox="1"/>
          <p:nvPr/>
        </p:nvSpPr>
        <p:spPr>
          <a:xfrm>
            <a:off x="6732588" y="3140284"/>
            <a:ext cx="1801812" cy="361637"/>
          </a:xfrm>
          <a:prstGeom prst="rect">
            <a:avLst/>
          </a:prstGeom>
          <a:noFill/>
          <a:ln>
            <a:no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VA</a:t>
            </a:r>
            <a:r>
              <a:rPr lang="en-US" sz="850" b="1" dirty="0">
                <a:latin typeface="Helvetica" panose="020B0604020202020204" pitchFamily="34" charset="0"/>
                <a:cs typeface="Helvetica" panose="020B0604020202020204" pitchFamily="34" charset="0"/>
              </a:rPr>
              <a:t>: </a:t>
            </a:r>
            <a:r>
              <a:rPr lang="en-US" sz="850" dirty="0">
                <a:latin typeface="Helvetica" panose="020B0604020202020204" pitchFamily="34" charset="0"/>
                <a:cs typeface="Helvetica" panose="020B0604020202020204" pitchFamily="34" charset="0"/>
              </a:rPr>
              <a:t>Limited to certain utilities &amp; customer types</a:t>
            </a:r>
          </a:p>
        </p:txBody>
      </p:sp>
      <p:sp>
        <p:nvSpPr>
          <p:cNvPr id="253" name="TextBox 252"/>
          <p:cNvSpPr txBox="1"/>
          <p:nvPr/>
        </p:nvSpPr>
        <p:spPr>
          <a:xfrm>
            <a:off x="2165708" y="3107530"/>
            <a:ext cx="1074271"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CO: </a:t>
            </a:r>
            <a:r>
              <a:rPr lang="en-US" sz="850" dirty="0">
                <a:latin typeface="Helvetica" panose="020B0604020202020204" pitchFamily="34" charset="0"/>
                <a:cs typeface="Helvetica" panose="020B0604020202020204" pitchFamily="34" charset="0"/>
              </a:rPr>
              <a:t>With system size limitations</a:t>
            </a:r>
          </a:p>
        </p:txBody>
      </p:sp>
      <p:sp>
        <p:nvSpPr>
          <p:cNvPr id="255" name="TextBox 254"/>
          <p:cNvSpPr txBox="1"/>
          <p:nvPr/>
        </p:nvSpPr>
        <p:spPr>
          <a:xfrm>
            <a:off x="2877640" y="4427538"/>
            <a:ext cx="1124448"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TX: </a:t>
            </a:r>
            <a:r>
              <a:rPr lang="en-US" sz="850" dirty="0">
                <a:latin typeface="Helvetica" panose="020B0604020202020204" pitchFamily="34" charset="0"/>
                <a:cs typeface="Helvetica" panose="020B0604020202020204" pitchFamily="34" charset="0"/>
              </a:rPr>
              <a:t>With system size limitations</a:t>
            </a:r>
          </a:p>
        </p:txBody>
      </p:sp>
      <p:sp>
        <p:nvSpPr>
          <p:cNvPr id="256" name="TextBox 255"/>
          <p:cNvSpPr txBox="1"/>
          <p:nvPr/>
        </p:nvSpPr>
        <p:spPr>
          <a:xfrm>
            <a:off x="686037" y="2914651"/>
            <a:ext cx="1082234"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NV: </a:t>
            </a:r>
            <a:r>
              <a:rPr lang="en-US" sz="850" dirty="0">
                <a:latin typeface="Helvetica" panose="020B0604020202020204" pitchFamily="34" charset="0"/>
                <a:cs typeface="Helvetica" panose="020B0604020202020204" pitchFamily="34" charset="0"/>
              </a:rPr>
              <a:t>With system size limitations</a:t>
            </a:r>
          </a:p>
        </p:txBody>
      </p:sp>
      <p:sp>
        <p:nvSpPr>
          <p:cNvPr id="258" name="TextBox 257"/>
          <p:cNvSpPr txBox="1"/>
          <p:nvPr/>
        </p:nvSpPr>
        <p:spPr>
          <a:xfrm>
            <a:off x="1225631" y="4005454"/>
            <a:ext cx="964480" cy="369332"/>
          </a:xfrm>
          <a:prstGeom prst="rect">
            <a:avLst/>
          </a:prstGeom>
          <a:noFill/>
          <a:ln>
            <a:noFill/>
          </a:ln>
        </p:spPr>
        <p:txBody>
          <a:bodyPr wrap="square" rtlCol="0">
            <a:spAutoFit/>
          </a:bodyPr>
          <a:lstStyle/>
          <a:p>
            <a:pPr algn="ctr"/>
            <a:r>
              <a:rPr lang="en-US" sz="859" b="1" dirty="0">
                <a:latin typeface="Helvetica" panose="020B0604020202020204" pitchFamily="34" charset="0"/>
                <a:cs typeface="Helvetica" panose="020B0604020202020204" pitchFamily="34" charset="0"/>
              </a:rPr>
              <a:t>AZ: </a:t>
            </a:r>
            <a:r>
              <a:rPr lang="en-US" sz="850" dirty="0">
                <a:latin typeface="Helvetica" panose="020B0604020202020204" pitchFamily="34" charset="0"/>
                <a:cs typeface="Helvetica" panose="020B0604020202020204" pitchFamily="34" charset="0"/>
              </a:rPr>
              <a:t>Limited to certain sectors</a:t>
            </a:r>
          </a:p>
        </p:txBody>
      </p:sp>
      <p:sp>
        <p:nvSpPr>
          <p:cNvPr id="261" name="Text Box 279"/>
          <p:cNvSpPr txBox="1">
            <a:spLocks noChangeArrowheads="1"/>
          </p:cNvSpPr>
          <p:nvPr/>
        </p:nvSpPr>
        <p:spPr bwMode="auto">
          <a:xfrm>
            <a:off x="575186" y="6073529"/>
            <a:ext cx="5366854" cy="369332"/>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Authorized by state or otherwise currently in use, at least in certain jurisdictions</a:t>
            </a:r>
          </a:p>
          <a:p>
            <a:endParaRPr lang="en-US" sz="1200" dirty="0">
              <a:latin typeface="Helvetica" panose="020B0604020202020204" pitchFamily="34" charset="0"/>
              <a:cs typeface="Helvetica" panose="020B0604020202020204" pitchFamily="34" charset="0"/>
            </a:endParaRPr>
          </a:p>
        </p:txBody>
      </p:sp>
      <p:sp>
        <p:nvSpPr>
          <p:cNvPr id="263" name="TextBox 262"/>
          <p:cNvSpPr txBox="1"/>
          <p:nvPr/>
        </p:nvSpPr>
        <p:spPr>
          <a:xfrm>
            <a:off x="4408005" y="5326158"/>
            <a:ext cx="531359" cy="228600"/>
          </a:xfrm>
          <a:prstGeom prst="rect">
            <a:avLst/>
          </a:prstGeom>
          <a:solidFill>
            <a:schemeClr val="bg1"/>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Guam</a:t>
            </a:r>
            <a:endParaRPr lang="en-US" sz="900" dirty="0">
              <a:latin typeface="Helvetica" panose="020B0604020202020204" pitchFamily="34" charset="0"/>
              <a:cs typeface="Helvetica" panose="020B0604020202020204" pitchFamily="34" charset="0"/>
            </a:endParaRPr>
          </a:p>
        </p:txBody>
      </p:sp>
      <p:sp>
        <p:nvSpPr>
          <p:cNvPr id="264" name="TextBox 263"/>
          <p:cNvSpPr txBox="1"/>
          <p:nvPr/>
        </p:nvSpPr>
        <p:spPr>
          <a:xfrm>
            <a:off x="4977464" y="5327206"/>
            <a:ext cx="531359" cy="230832"/>
          </a:xfrm>
          <a:prstGeom prst="rect">
            <a:avLst/>
          </a:prstGeom>
          <a:solidFill>
            <a:schemeClr val="bg1"/>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USVI</a:t>
            </a:r>
            <a:endParaRPr lang="en-US" sz="900" dirty="0">
              <a:latin typeface="Helvetica" panose="020B0604020202020204" pitchFamily="34" charset="0"/>
              <a:cs typeface="Helvetica" panose="020B0604020202020204" pitchFamily="34" charset="0"/>
            </a:endParaRPr>
          </a:p>
        </p:txBody>
      </p:sp>
      <p:sp>
        <p:nvSpPr>
          <p:cNvPr id="266" name="TextBox 265"/>
          <p:cNvSpPr txBox="1"/>
          <p:nvPr/>
        </p:nvSpPr>
        <p:spPr>
          <a:xfrm>
            <a:off x="3964781" y="5330952"/>
            <a:ext cx="404443" cy="228600"/>
          </a:xfrm>
          <a:prstGeom prst="rect">
            <a:avLst/>
          </a:prstGeom>
          <a:solidFill>
            <a:srgbClr val="D0DFE4"/>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PR</a:t>
            </a:r>
            <a:endParaRPr lang="en-US" sz="900" dirty="0">
              <a:latin typeface="Helvetica" panose="020B0604020202020204" pitchFamily="34" charset="0"/>
              <a:cs typeface="Helvetica" panose="020B0604020202020204" pitchFamily="34" charset="0"/>
            </a:endParaRPr>
          </a:p>
        </p:txBody>
      </p:sp>
      <p:sp>
        <p:nvSpPr>
          <p:cNvPr id="267" name="TextBox 266"/>
          <p:cNvSpPr txBox="1"/>
          <p:nvPr/>
        </p:nvSpPr>
        <p:spPr>
          <a:xfrm>
            <a:off x="5545010" y="5330952"/>
            <a:ext cx="404007" cy="230832"/>
          </a:xfrm>
          <a:prstGeom prst="rect">
            <a:avLst/>
          </a:prstGeom>
          <a:solidFill>
            <a:srgbClr val="D0DFE4"/>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NMI</a:t>
            </a:r>
            <a:endParaRPr lang="en-US" sz="900" dirty="0">
              <a:latin typeface="Helvetica" panose="020B0604020202020204" pitchFamily="34" charset="0"/>
              <a:cs typeface="Helvetica" panose="020B0604020202020204" pitchFamily="34" charset="0"/>
            </a:endParaRPr>
          </a:p>
        </p:txBody>
      </p:sp>
      <p:sp>
        <p:nvSpPr>
          <p:cNvPr id="165" name="TextBox 164"/>
          <p:cNvSpPr txBox="1"/>
          <p:nvPr/>
        </p:nvSpPr>
        <p:spPr>
          <a:xfrm>
            <a:off x="6333577" y="4155302"/>
            <a:ext cx="1581830" cy="361637"/>
          </a:xfrm>
          <a:prstGeom prst="rect">
            <a:avLst/>
          </a:prstGeom>
          <a:solidFill>
            <a:srgbClr val="FFFFFF"/>
          </a:solidFill>
          <a:ln>
            <a:no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FL, LA, MS, NC, SC</a:t>
            </a:r>
            <a:r>
              <a:rPr lang="en-US" sz="850" b="1" dirty="0">
                <a:latin typeface="Helvetica" panose="020B0604020202020204" pitchFamily="34" charset="0"/>
                <a:cs typeface="Helvetica" panose="020B0604020202020204" pitchFamily="34" charset="0"/>
              </a:rPr>
              <a:t>: </a:t>
            </a:r>
            <a:r>
              <a:rPr lang="en-US" sz="850" dirty="0">
                <a:latin typeface="Helvetica" panose="020B0604020202020204" pitchFamily="34" charset="0"/>
                <a:cs typeface="Helvetica" panose="020B0604020202020204" pitchFamily="34" charset="0"/>
              </a:rPr>
              <a:t>Solar leases explicitly allowed</a:t>
            </a:r>
          </a:p>
        </p:txBody>
      </p:sp>
      <p:sp>
        <p:nvSpPr>
          <p:cNvPr id="167" name="TextBox 166"/>
          <p:cNvSpPr txBox="1"/>
          <p:nvPr/>
        </p:nvSpPr>
        <p:spPr>
          <a:xfrm>
            <a:off x="3960833" y="3843954"/>
            <a:ext cx="964480" cy="486159"/>
          </a:xfrm>
          <a:prstGeom prst="rect">
            <a:avLst/>
          </a:prstGeom>
          <a:noFill/>
          <a:ln>
            <a:noFill/>
          </a:ln>
        </p:spPr>
        <p:txBody>
          <a:bodyPr wrap="square" rtlCol="0">
            <a:spAutoFit/>
          </a:bodyPr>
          <a:lstStyle/>
          <a:p>
            <a:pPr algn="ctr"/>
            <a:r>
              <a:rPr lang="en-US" sz="859" b="1" dirty="0">
                <a:latin typeface="Helvetica" panose="020B0604020202020204" pitchFamily="34" charset="0"/>
                <a:cs typeface="Helvetica" panose="020B0604020202020204" pitchFamily="34" charset="0"/>
              </a:rPr>
              <a:t>AR: </a:t>
            </a:r>
            <a:r>
              <a:rPr lang="en-US" sz="850" dirty="0">
                <a:latin typeface="Helvetica" panose="020B0604020202020204" pitchFamily="34" charset="0"/>
                <a:cs typeface="Helvetica" panose="020B0604020202020204" pitchFamily="34" charset="0"/>
              </a:rPr>
              <a:t>Limited to tax-exempt entities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95141" y="1219200"/>
            <a:ext cx="8229600" cy="457200"/>
          </a:xfrm>
        </p:spPr>
        <p:txBody>
          <a:bodyPr/>
          <a:lstStyle/>
          <a:p>
            <a:pPr eaLnBrk="1" hangingPunct="1"/>
            <a:r>
              <a:rPr lang="en-US" sz="2000" b="1" i="1" dirty="0">
                <a:latin typeface="Helvetica" panose="020B0604020202020204" pitchFamily="34" charset="0"/>
                <a:cs typeface="Helvetica" panose="020B0604020202020204" pitchFamily="34" charset="0"/>
              </a:rPr>
              <a:t>Important Information Regarding 3</a:t>
            </a:r>
            <a:r>
              <a:rPr lang="en-US" sz="2000" b="1" i="1" baseline="30000" dirty="0">
                <a:latin typeface="Helvetica" panose="020B0604020202020204" pitchFamily="34" charset="0"/>
                <a:cs typeface="Helvetica" panose="020B0604020202020204" pitchFamily="34" charset="0"/>
              </a:rPr>
              <a:t>rd</a:t>
            </a:r>
            <a:r>
              <a:rPr lang="en-US" sz="2000" b="1" i="1" dirty="0">
                <a:latin typeface="Helvetica" panose="020B0604020202020204" pitchFamily="34" charset="0"/>
                <a:cs typeface="Helvetica" panose="020B0604020202020204" pitchFamily="34" charset="0"/>
              </a:rPr>
              <a:t>-Party Solar PPAs</a:t>
            </a:r>
            <a:endParaRPr lang="en-US" dirty="0">
              <a:latin typeface="Helvetica" panose="020B0604020202020204" pitchFamily="34" charset="0"/>
              <a:cs typeface="Helvetica" panose="020B0604020202020204" pitchFamily="34" charset="0"/>
            </a:endParaRPr>
          </a:p>
        </p:txBody>
      </p:sp>
      <p:sp>
        <p:nvSpPr>
          <p:cNvPr id="3075" name="Rectangle 22"/>
          <p:cNvSpPr>
            <a:spLocks noChangeArrowheads="1"/>
          </p:cNvSpPr>
          <p:nvPr/>
        </p:nvSpPr>
        <p:spPr bwMode="auto">
          <a:xfrm>
            <a:off x="676141" y="1676400"/>
            <a:ext cx="7848600" cy="50475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eaLnBrk="0" hangingPunct="0">
              <a:spcBef>
                <a:spcPct val="50000"/>
              </a:spcBef>
            </a:pPr>
            <a:r>
              <a:rPr lang="en-US" sz="1400" dirty="0">
                <a:latin typeface="Helvetica" panose="020B0604020202020204" pitchFamily="34" charset="0"/>
                <a:cs typeface="Helvetica" panose="020B0604020202020204" pitchFamily="34" charset="0"/>
              </a:rPr>
              <a:t>State authorization of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PPAs allows residential customers to purchase electricity generated by solar panels on their roof (usually at a price lower than the retail rate of electricity) from a third party that owns the PV system. Some states that limit or prohibit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PPAs explicitly allow for residential solar leasing arrangements.</a:t>
            </a:r>
          </a:p>
          <a:p>
            <a:pPr eaLnBrk="0" hangingPunct="0">
              <a:spcBef>
                <a:spcPct val="50000"/>
              </a:spcBef>
            </a:pPr>
            <a:r>
              <a:rPr lang="en-US" sz="1400" dirty="0">
                <a:latin typeface="Helvetica" panose="020B0604020202020204" pitchFamily="34" charset="0"/>
                <a:cs typeface="Helvetica" panose="020B0604020202020204" pitchFamily="34" charset="0"/>
              </a:rPr>
              <a:t>Legal authorization for residential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 arrangements usually lies in the definition of a “utility” in state statutes, regulations or case law; in state regulatory commission decisions or orders; and/or in rules and guidelines for state incentive programs.  </a:t>
            </a:r>
          </a:p>
          <a:p>
            <a:pPr eaLnBrk="0" hangingPunct="0">
              <a:spcBef>
                <a:spcPct val="50000"/>
              </a:spcBef>
            </a:pPr>
            <a:r>
              <a:rPr lang="en-US" sz="1400" dirty="0">
                <a:latin typeface="Helvetica" panose="020B0604020202020204" pitchFamily="34" charset="0"/>
                <a:cs typeface="Helvetica" panose="020B0604020202020204" pitchFamily="34" charset="0"/>
              </a:rPr>
              <a:t>States that have authorized the use of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PPAs may not have done so in every jurisdiction. For example, municipal utilities may not allow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PPAs in their territories even though they are allowed or in use in the state’s investor-owned utility (IOU) territories. </a:t>
            </a:r>
          </a:p>
          <a:p>
            <a:pPr eaLnBrk="0" hangingPunct="0">
              <a:spcBef>
                <a:spcPct val="50000"/>
              </a:spcBef>
            </a:pPr>
            <a:r>
              <a:rPr lang="en-US" sz="1400" dirty="0">
                <a:latin typeface="Helvetica" panose="020B0604020202020204" pitchFamily="34" charset="0"/>
                <a:cs typeface="Helvetica" panose="020B0604020202020204" pitchFamily="34" charset="0"/>
              </a:rPr>
              <a:t>Though a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 provider may not be subject to the same regulations as utilities, additional licensing requirements may still apply.</a:t>
            </a:r>
          </a:p>
          <a:p>
            <a:pPr eaLnBrk="0" hangingPunct="0">
              <a:spcBef>
                <a:spcPct val="50000"/>
              </a:spcBef>
            </a:pPr>
            <a:r>
              <a:rPr lang="en-US" sz="1400" dirty="0">
                <a:latin typeface="Helvetica" panose="020B0604020202020204" pitchFamily="34" charset="0"/>
                <a:cs typeface="Helvetica" panose="020B0604020202020204" pitchFamily="34" charset="0"/>
              </a:rPr>
              <a:t>This map does not represent interstate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 authorizations relevant to large generators. In states that limit or prohibit intrastate PPAs, interstate PPAs for wholesale electricity market sales may be allowed by federal laws in areas under the jurisdiction of regional, multi-state transmission organization authorities.</a:t>
            </a:r>
          </a:p>
          <a:p>
            <a:pPr eaLnBrk="0" hangingPunct="0">
              <a:spcBef>
                <a:spcPct val="50000"/>
              </a:spcBef>
            </a:pPr>
            <a:r>
              <a:rPr lang="en-US" sz="1400" dirty="0">
                <a:latin typeface="Helvetica" panose="020B0604020202020204" pitchFamily="34" charset="0"/>
                <a:cs typeface="Helvetica" panose="020B0604020202020204" pitchFamily="34" charset="0"/>
              </a:rPr>
              <a:t>This map and information is provided as a public service and does not constitute legal advice. Seek qualified legal expertise before making binding financial decisions related to a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a:t>
            </a:r>
          </a:p>
          <a:p>
            <a:pPr eaLnBrk="0" hangingPunct="0">
              <a:spcBef>
                <a:spcPct val="50000"/>
              </a:spcBef>
            </a:pP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186416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914400" y="228600"/>
            <a:ext cx="8229600" cy="533400"/>
          </a:xfrm>
          <a:prstGeom prst="rect">
            <a:avLst/>
          </a:prstGeom>
          <a:noFill/>
          <a:ln w="9525">
            <a:noFill/>
            <a:miter lim="800000"/>
            <a:headEnd/>
            <a:tailEnd/>
          </a:ln>
        </p:spPr>
        <p:txBody>
          <a:bodyPr anchor="ctr"/>
          <a:lstStyle/>
          <a:p>
            <a:pPr algn="ctr">
              <a:defRPr/>
            </a:pPr>
            <a:r>
              <a:rPr lang="en-US" sz="2000" b="1" i="1" dirty="0">
                <a:latin typeface="Helvetica" panose="020B0604020202020204" pitchFamily="34" charset="0"/>
                <a:ea typeface="+mj-ea"/>
                <a:cs typeface="Helvetica" panose="020B0604020202020204" pitchFamily="34" charset="0"/>
              </a:rPr>
              <a:t>Authorities/References</a:t>
            </a:r>
            <a:endParaRPr lang="en-US" sz="4400" dirty="0">
              <a:latin typeface="Helvetica" panose="020B0604020202020204" pitchFamily="34" charset="0"/>
              <a:ea typeface="+mj-ea"/>
              <a:cs typeface="Helvetica" panose="020B0604020202020204" pitchFamily="34" charset="0"/>
            </a:endParaRPr>
          </a:p>
        </p:txBody>
      </p:sp>
      <p:sp>
        <p:nvSpPr>
          <p:cNvPr id="5" name="Content Placeholder 4"/>
          <p:cNvSpPr txBox="1">
            <a:spLocks/>
          </p:cNvSpPr>
          <p:nvPr/>
        </p:nvSpPr>
        <p:spPr bwMode="auto">
          <a:xfrm>
            <a:off x="381000" y="990600"/>
            <a:ext cx="8382000" cy="5638800"/>
          </a:xfrm>
          <a:prstGeom prst="rect">
            <a:avLst/>
          </a:prstGeom>
          <a:noFill/>
          <a:ln w="9525">
            <a:noFill/>
            <a:miter lim="800000"/>
            <a:headEnd/>
            <a:tailEnd/>
          </a:ln>
        </p:spPr>
        <p:txBody>
          <a:bodyPr numCol="2">
            <a:noAutofit/>
          </a:bodyPr>
          <a:lstStyle/>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Alabama:</a:t>
            </a:r>
            <a:r>
              <a:rPr lang="en-US" sz="1000" dirty="0">
                <a:solidFill>
                  <a:srgbClr val="427E93"/>
                </a:solidFill>
                <a:latin typeface="Helvetica" panose="020B0604020202020204" pitchFamily="34" charset="0"/>
                <a:cs typeface="Helvetica" panose="020B0604020202020204" pitchFamily="34" charset="0"/>
              </a:rPr>
              <a:t> AL code  § </a:t>
            </a:r>
            <a:r>
              <a:rPr lang="en-US" sz="1000" b="1" dirty="0">
                <a:solidFill>
                  <a:srgbClr val="427E93"/>
                </a:solidFill>
                <a:latin typeface="Helvetica" panose="020B0604020202020204" pitchFamily="34" charset="0"/>
                <a:cs typeface="Helvetica" panose="020B0604020202020204" pitchFamily="34" charset="0"/>
              </a:rPr>
              <a:t> </a:t>
            </a:r>
            <a:r>
              <a:rPr lang="en-US" sz="1000" dirty="0">
                <a:solidFill>
                  <a:srgbClr val="427E93"/>
                </a:solidFill>
                <a:latin typeface="Helvetica" panose="020B0604020202020204" pitchFamily="34" charset="0"/>
                <a:cs typeface="Helvetica" panose="020B0604020202020204" pitchFamily="34" charset="0"/>
              </a:rPr>
              <a:t>37-14-32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Arizona</a:t>
            </a:r>
            <a:r>
              <a:rPr lang="en-US" sz="1000" dirty="0">
                <a:latin typeface="Helvetica" panose="020B0604020202020204" pitchFamily="34" charset="0"/>
                <a:cs typeface="Helvetica" panose="020B0604020202020204" pitchFamily="34" charset="0"/>
              </a:rPr>
              <a:t>: ACC Decision 71795, Docket E-20690A-09-0346 </a:t>
            </a:r>
            <a:r>
              <a:rPr lang="en-US" sz="1000" i="1" dirty="0">
                <a:latin typeface="Helvetica" panose="020B0604020202020204" pitchFamily="34" charset="0"/>
                <a:cs typeface="Helvetica" panose="020B0604020202020204" pitchFamily="34" charset="0"/>
              </a:rPr>
              <a:t>(limited to schools, governments or other non-profit entities)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Arkansas:  </a:t>
            </a:r>
            <a:r>
              <a:rPr lang="en-US" sz="1000" dirty="0">
                <a:latin typeface="Helvetica" panose="020B0604020202020204" pitchFamily="34" charset="0"/>
                <a:cs typeface="Helvetica" panose="020B0604020202020204" pitchFamily="34" charset="0"/>
              </a:rPr>
              <a:t>S.B. 145 (2019) </a:t>
            </a:r>
            <a:r>
              <a:rPr lang="en-US" sz="1000" i="1" dirty="0">
                <a:latin typeface="Helvetica" panose="020B0604020202020204" pitchFamily="34" charset="0"/>
                <a:cs typeface="Helvetica" panose="020B0604020202020204" pitchFamily="34" charset="0"/>
              </a:rPr>
              <a:t>(limited to Solar Services Agreements qualifying for safe harbor protection under 26 U.S.C. 7701(e)(3)(A) for tax-exempt entities) </a:t>
            </a:r>
            <a:r>
              <a:rPr lang="en-US" sz="1000" dirty="0">
                <a:latin typeface="Helvetica" panose="020B0604020202020204" pitchFamily="34" charset="0"/>
                <a:cs typeface="Helvetica" panose="020B0604020202020204" pitchFamily="34" charset="0"/>
              </a:rPr>
              <a:t>and explicitly allows solar leasing.</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California</a:t>
            </a:r>
            <a:r>
              <a:rPr lang="en-US" sz="1000" dirty="0">
                <a:latin typeface="Helvetica" panose="020B0604020202020204" pitchFamily="34" charset="0"/>
                <a:cs typeface="Helvetica" panose="020B0604020202020204" pitchFamily="34" charset="0"/>
              </a:rPr>
              <a:t>: Cal. Pub. Util. Code </a:t>
            </a:r>
            <a:r>
              <a:rPr lang="fr-FR" sz="1000" dirty="0">
                <a:latin typeface="Helvetica" panose="020B0604020202020204" pitchFamily="34" charset="0"/>
                <a:cs typeface="Helvetica" panose="020B0604020202020204" pitchFamily="34" charset="0"/>
              </a:rPr>
              <a:t>§ </a:t>
            </a:r>
            <a:r>
              <a:rPr lang="en-US" sz="1000" dirty="0">
                <a:latin typeface="Helvetica" panose="020B0604020202020204" pitchFamily="34" charset="0"/>
                <a:cs typeface="Helvetica" panose="020B0604020202020204" pitchFamily="34" charset="0"/>
              </a:rPr>
              <a:t>218, </a:t>
            </a:r>
            <a:r>
              <a:rPr lang="fr-FR" sz="1000" dirty="0">
                <a:latin typeface="Helvetica" panose="020B0604020202020204" pitchFamily="34" charset="0"/>
                <a:cs typeface="Helvetica" panose="020B0604020202020204" pitchFamily="34" charset="0"/>
              </a:rPr>
              <a:t>§ </a:t>
            </a:r>
            <a:r>
              <a:rPr lang="en-US" sz="1000" dirty="0">
                <a:latin typeface="Helvetica" panose="020B0604020202020204" pitchFamily="34" charset="0"/>
                <a:cs typeface="Helvetica" panose="020B0604020202020204" pitchFamily="34" charset="0"/>
              </a:rPr>
              <a:t>2868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Colorado</a:t>
            </a:r>
            <a:r>
              <a:rPr lang="en-US" sz="1000" dirty="0">
                <a:latin typeface="Helvetica" panose="020B0604020202020204" pitchFamily="34" charset="0"/>
                <a:cs typeface="Helvetica" panose="020B0604020202020204" pitchFamily="34" charset="0"/>
              </a:rPr>
              <a:t>:  S.B. 09-051; PUC Decision C09-0990, Docket No. 08R-424E (2009) </a:t>
            </a:r>
            <a:r>
              <a:rPr lang="en-US" sz="1000" i="1" dirty="0">
                <a:latin typeface="Helvetica" panose="020B0604020202020204" pitchFamily="34" charset="0"/>
                <a:cs typeface="Helvetica" panose="020B0604020202020204" pitchFamily="34" charset="0"/>
              </a:rPr>
              <a:t>(limited to systems generating no more than 120% of the average annual electricity consumption)</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Connecticut</a:t>
            </a:r>
            <a:r>
              <a:rPr lang="en-US" sz="1000" dirty="0">
                <a:latin typeface="Helvetica" panose="020B0604020202020204" pitchFamily="34" charset="0"/>
                <a:cs typeface="Helvetica" panose="020B0604020202020204" pitchFamily="34" charset="0"/>
              </a:rPr>
              <a:t>: Connecticut Green Bank</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D.C.: </a:t>
            </a:r>
            <a:r>
              <a:rPr lang="en-US" sz="1000" dirty="0">
                <a:latin typeface="Helvetica" panose="020B0604020202020204" pitchFamily="34" charset="0"/>
                <a:cs typeface="Helvetica" panose="020B0604020202020204" pitchFamily="34" charset="0"/>
              </a:rPr>
              <a:t>REIP Program; PSC Order 15837 (2010)</a:t>
            </a:r>
            <a:endParaRPr lang="en-US" sz="1000" b="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Delaware</a:t>
            </a:r>
            <a:r>
              <a:rPr lang="en-US" sz="1000" dirty="0">
                <a:latin typeface="Helvetica" panose="020B0604020202020204" pitchFamily="34" charset="0"/>
                <a:cs typeface="Helvetica" panose="020B0604020202020204" pitchFamily="34" charset="0"/>
              </a:rPr>
              <a:t>: Del. Code Title 26, Chapter 10, 1014 (d)</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Florida</a:t>
            </a:r>
            <a:r>
              <a:rPr lang="en-US" sz="1000" dirty="0">
                <a:solidFill>
                  <a:srgbClr val="427E93"/>
                </a:solidFill>
                <a:latin typeface="Helvetica" panose="020B0604020202020204" pitchFamily="34" charset="0"/>
                <a:cs typeface="Helvetica" panose="020B0604020202020204" pitchFamily="34" charset="0"/>
              </a:rPr>
              <a:t>: PSC Decision: Docket 860725-EU; Order 17009 (1987); PSC declaratory rulings have permitted residential solar leasing</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Georgia</a:t>
            </a:r>
            <a:r>
              <a:rPr lang="en-US" sz="1000" dirty="0">
                <a:latin typeface="Helvetica" panose="020B0604020202020204" pitchFamily="34" charset="0"/>
                <a:cs typeface="Helvetica" panose="020B0604020202020204" pitchFamily="34" charset="0"/>
              </a:rPr>
              <a:t>: O.C.G.A. Title 46, Ch. 3, Art. 1, Pt. 4</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Hawaii</a:t>
            </a:r>
            <a:r>
              <a:rPr lang="en-US" sz="1000" dirty="0">
                <a:latin typeface="Helvetica" panose="020B0604020202020204" pitchFamily="34" charset="0"/>
                <a:cs typeface="Helvetica" panose="020B0604020202020204" pitchFamily="34" charset="0"/>
              </a:rPr>
              <a:t>: HRS §269-1(2)(M)</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Illinois</a:t>
            </a:r>
            <a:r>
              <a:rPr lang="en-US" sz="1000" dirty="0">
                <a:latin typeface="Helvetica" panose="020B0604020202020204" pitchFamily="34" charset="0"/>
                <a:cs typeface="Helvetica" panose="020B0604020202020204" pitchFamily="34" charset="0"/>
              </a:rPr>
              <a:t>: 220 ILCS 5/3-105, 16-102; 83 Ill. Adm. Code, Part 465</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Iowa: </a:t>
            </a:r>
            <a:r>
              <a:rPr lang="en-US" sz="1000" dirty="0">
                <a:latin typeface="Helvetica" panose="020B0604020202020204" pitchFamily="34" charset="0"/>
                <a:cs typeface="Helvetica" panose="020B0604020202020204" pitchFamily="34" charset="0"/>
              </a:rPr>
              <a:t>Iowa Supreme Court, No. 13-0642 (2014) </a:t>
            </a:r>
            <a:r>
              <a:rPr lang="en-US" sz="1000" i="1" dirty="0">
                <a:latin typeface="Helvetica" panose="020B0604020202020204" pitchFamily="34" charset="0"/>
                <a:cs typeface="Helvetica" panose="020B0604020202020204" pitchFamily="34" charset="0"/>
              </a:rPr>
              <a:t>(the Iowa Supreme Court’s decision overruled an earlier IUB determination that a local solar company who proposed a 3</a:t>
            </a:r>
            <a:r>
              <a:rPr lang="en-US" sz="1000" i="1" baseline="30000" dirty="0">
                <a:latin typeface="Helvetica" panose="020B0604020202020204" pitchFamily="34" charset="0"/>
                <a:cs typeface="Helvetica" panose="020B0604020202020204" pitchFamily="34" charset="0"/>
              </a:rPr>
              <a:t>rd</a:t>
            </a:r>
            <a:r>
              <a:rPr lang="en-US" sz="1000" i="1" dirty="0">
                <a:latin typeface="Helvetica" panose="020B0604020202020204" pitchFamily="34" charset="0"/>
                <a:cs typeface="Helvetica" panose="020B0604020202020204" pitchFamily="34" charset="0"/>
              </a:rPr>
              <a:t>-party PPA would be a “public utility” under Iowa law)</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Kansas: </a:t>
            </a:r>
            <a:r>
              <a:rPr lang="en-US" sz="1000" dirty="0">
                <a:solidFill>
                  <a:srgbClr val="427E93"/>
                </a:solidFill>
                <a:latin typeface="Helvetica" panose="020B0604020202020204" pitchFamily="34" charset="0"/>
                <a:cs typeface="Helvetica" panose="020B0604020202020204" pitchFamily="34" charset="0"/>
              </a:rPr>
              <a:t>KS Department of Revenue Opinion Letter O-2016-001</a:t>
            </a:r>
            <a:endParaRPr lang="en-US" sz="1000" b="1" dirty="0">
              <a:solidFill>
                <a:srgbClr val="427E93"/>
              </a:solidFill>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Kentucky: </a:t>
            </a:r>
            <a:r>
              <a:rPr lang="en-US" sz="1000" dirty="0">
                <a:solidFill>
                  <a:srgbClr val="427E93"/>
                </a:solidFill>
                <a:latin typeface="Helvetica" panose="020B0604020202020204" pitchFamily="34" charset="0"/>
                <a:cs typeface="Helvetica" panose="020B0604020202020204" pitchFamily="34" charset="0"/>
              </a:rPr>
              <a:t>KRS 278.010 (3)</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Louisiana: </a:t>
            </a:r>
            <a:r>
              <a:rPr lang="en-US" sz="1000" dirty="0">
                <a:latin typeface="Helvetica" panose="020B0604020202020204" pitchFamily="34" charset="0"/>
                <a:cs typeface="Helvetica" panose="020B0604020202020204" pitchFamily="34" charset="0"/>
              </a:rPr>
              <a:t>La. R.S. 45:121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Maryland</a:t>
            </a:r>
            <a:r>
              <a:rPr lang="en-US" sz="1000" dirty="0">
                <a:latin typeface="Helvetica" panose="020B0604020202020204" pitchFamily="34" charset="0"/>
                <a:cs typeface="Helvetica" panose="020B0604020202020204" pitchFamily="34" charset="0"/>
              </a:rPr>
              <a:t>: Maryland Statute Public Utilities §7-306.1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Maine: </a:t>
            </a:r>
            <a:r>
              <a:rPr lang="en-US" sz="1000" dirty="0">
                <a:latin typeface="Helvetica" panose="020B0604020202020204" pitchFamily="34" charset="0"/>
                <a:cs typeface="Helvetica" panose="020B0604020202020204" pitchFamily="34" charset="0"/>
              </a:rPr>
              <a:t>Title 35-A section 3202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Massachusetts</a:t>
            </a:r>
            <a:r>
              <a:rPr lang="en-US" sz="1000" dirty="0">
                <a:latin typeface="Helvetica" panose="020B0604020202020204" pitchFamily="34" charset="0"/>
                <a:cs typeface="Helvetica" panose="020B0604020202020204" pitchFamily="34" charset="0"/>
              </a:rPr>
              <a:t>: 220 CMR 18.00</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Michigan</a:t>
            </a:r>
            <a:r>
              <a:rPr lang="en-US" sz="1000" dirty="0">
                <a:latin typeface="Helvetica" panose="020B0604020202020204" pitchFamily="34" charset="0"/>
                <a:cs typeface="Helvetica" panose="020B0604020202020204" pitchFamily="34" charset="0"/>
              </a:rPr>
              <a:t>: 2008 Public Act 286; PSC Order Docket U-15787</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Mississippi:</a:t>
            </a:r>
            <a:r>
              <a:rPr lang="en-US" sz="1000" dirty="0">
                <a:latin typeface="Helvetica" panose="020B0604020202020204" pitchFamily="34" charset="0"/>
                <a:cs typeface="Helvetica" panose="020B0604020202020204" pitchFamily="34" charset="0"/>
              </a:rPr>
              <a:t> Any entity selling electricity is subject to public utility regulations stipulated in MS code § 77-3-3, but MS net metering rules explicitly allow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Northern Mariana Islands:</a:t>
            </a:r>
            <a:r>
              <a:rPr lang="en-US" sz="1000" dirty="0">
                <a:latin typeface="Helvetica" panose="020B0604020202020204" pitchFamily="34" charset="0"/>
                <a:cs typeface="Helvetica" panose="020B0604020202020204" pitchFamily="34" charset="0"/>
              </a:rPr>
              <a:t> 4 CMC § 8531</a:t>
            </a:r>
            <a:endParaRPr lang="en-US" sz="1000" b="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Nevada</a:t>
            </a:r>
            <a:r>
              <a:rPr lang="en-US" sz="1000" dirty="0">
                <a:latin typeface="Helvetica" panose="020B0604020202020204" pitchFamily="34" charset="0"/>
                <a:cs typeface="Helvetica" panose="020B0604020202020204" pitchFamily="34" charset="0"/>
              </a:rPr>
              <a:t>: NRS 704.021 (A.B. 186, 2009); PUC Orders 07-06024 and 07-06027 </a:t>
            </a:r>
            <a:r>
              <a:rPr lang="en-US" sz="1000" i="1" dirty="0">
                <a:latin typeface="Helvetica" panose="020B0604020202020204" pitchFamily="34" charset="0"/>
                <a:cs typeface="Helvetica" panose="020B0604020202020204" pitchFamily="34" charset="0"/>
              </a:rPr>
              <a:t>(limited to systems generating no more than 150% of the average annual electricity consumption)</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Hampshire:</a:t>
            </a:r>
            <a:r>
              <a:rPr lang="en-US" sz="1000" dirty="0">
                <a:latin typeface="Helvetica" panose="020B0604020202020204" pitchFamily="34" charset="0"/>
                <a:cs typeface="Helvetica" panose="020B0604020202020204" pitchFamily="34" charset="0"/>
              </a:rPr>
              <a:t> PUC 902.03; PUC Docket DE 10-212 (letter 1/31/12)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Jersey</a:t>
            </a:r>
            <a:r>
              <a:rPr lang="en-US" sz="1000" dirty="0">
                <a:latin typeface="Helvetica" panose="020B0604020202020204" pitchFamily="34" charset="0"/>
                <a:cs typeface="Helvetica" panose="020B0604020202020204" pitchFamily="34" charset="0"/>
              </a:rPr>
              <a:t>: N.J. Stat. 48:3-51; N.J.A.C. §14:8-4.1 et seq.</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Mexico</a:t>
            </a:r>
            <a:r>
              <a:rPr lang="en-US" sz="1000" dirty="0">
                <a:latin typeface="Helvetica" panose="020B0604020202020204" pitchFamily="34" charset="0"/>
                <a:cs typeface="Helvetica" panose="020B0604020202020204" pitchFamily="34" charset="0"/>
              </a:rPr>
              <a:t>: NM Stat. </a:t>
            </a:r>
            <a:r>
              <a:rPr lang="fr-FR" sz="1000" dirty="0">
                <a:latin typeface="Helvetica" panose="020B0604020202020204" pitchFamily="34" charset="0"/>
                <a:cs typeface="Helvetica" panose="020B0604020202020204" pitchFamily="34" charset="0"/>
              </a:rPr>
              <a:t>§62-13-13.1</a:t>
            </a:r>
            <a:r>
              <a:rPr lang="en-US" sz="1000" dirty="0">
                <a:latin typeface="Helvetica" panose="020B0604020202020204" pitchFamily="34" charset="0"/>
                <a:cs typeface="Helvetica" panose="020B0604020202020204" pitchFamily="34" charset="0"/>
              </a:rPr>
              <a:t>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York</a:t>
            </a:r>
            <a:r>
              <a:rPr lang="en-US" sz="1000" dirty="0">
                <a:latin typeface="Helvetica" panose="020B0604020202020204" pitchFamily="34" charset="0"/>
                <a:cs typeface="Helvetica" panose="020B0604020202020204" pitchFamily="34" charset="0"/>
              </a:rPr>
              <a:t>: NY CLS Public Service § 2.13</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North Carolina</a:t>
            </a:r>
            <a:r>
              <a:rPr lang="en-US" sz="1000" dirty="0">
                <a:solidFill>
                  <a:srgbClr val="427E93"/>
                </a:solidFill>
                <a:latin typeface="Helvetica" panose="020B0604020202020204" pitchFamily="34" charset="0"/>
                <a:cs typeface="Helvetica" panose="020B0604020202020204" pitchFamily="34" charset="0"/>
              </a:rPr>
              <a:t>: General Statutes § 62‐3(23) prohibits 3</a:t>
            </a:r>
            <a:r>
              <a:rPr lang="en-US" sz="1000" baseline="30000" dirty="0">
                <a:solidFill>
                  <a:srgbClr val="427E93"/>
                </a:solidFill>
                <a:latin typeface="Helvetica" panose="020B0604020202020204" pitchFamily="34" charset="0"/>
                <a:cs typeface="Helvetica" panose="020B0604020202020204" pitchFamily="34" charset="0"/>
              </a:rPr>
              <a:t>rd</a:t>
            </a:r>
            <a:r>
              <a:rPr lang="en-US" sz="1000" dirty="0">
                <a:solidFill>
                  <a:srgbClr val="427E93"/>
                </a:solidFill>
                <a:latin typeface="Helvetica" panose="020B0604020202020204" pitchFamily="34" charset="0"/>
                <a:cs typeface="Helvetica" panose="020B0604020202020204" pitchFamily="34" charset="0"/>
              </a:rPr>
              <a:t> Party Sales, but explicitly allows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Ohio</a:t>
            </a:r>
            <a:r>
              <a:rPr lang="en-US" sz="1000" dirty="0">
                <a:latin typeface="Helvetica" panose="020B0604020202020204" pitchFamily="34" charset="0"/>
                <a:cs typeface="Helvetica" panose="020B0604020202020204" pitchFamily="34" charset="0"/>
              </a:rPr>
              <a:t>: PUC Order 06-653-EL-ORD (11/05/2008); RC 4928.01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Oklahoma: </a:t>
            </a:r>
            <a:r>
              <a:rPr lang="en-US" sz="1000" dirty="0">
                <a:latin typeface="Helvetica" panose="020B0604020202020204" pitchFamily="34" charset="0"/>
                <a:cs typeface="Helvetica" panose="020B0604020202020204" pitchFamily="34" charset="0"/>
              </a:rPr>
              <a:t>Attorney General Opinion 2018-5</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Oregon</a:t>
            </a:r>
            <a:r>
              <a:rPr lang="en-US" sz="1000" dirty="0">
                <a:latin typeface="Helvetica" panose="020B0604020202020204" pitchFamily="34" charset="0"/>
                <a:cs typeface="Helvetica" panose="020B0604020202020204" pitchFamily="34" charset="0"/>
              </a:rPr>
              <a:t>: PUC Order No. 08-388; O.R.S </a:t>
            </a:r>
            <a:r>
              <a:rPr lang="fr-FR" sz="1000" dirty="0">
                <a:latin typeface="Helvetica" panose="020B0604020202020204" pitchFamily="34" charset="0"/>
                <a:cs typeface="Helvetica" panose="020B0604020202020204" pitchFamily="34" charset="0"/>
              </a:rPr>
              <a:t>§757.005</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Pennsylvania</a:t>
            </a:r>
            <a:r>
              <a:rPr lang="en-US" sz="1000" dirty="0">
                <a:latin typeface="Helvetica" panose="020B0604020202020204" pitchFamily="34" charset="0"/>
                <a:cs typeface="Helvetica" panose="020B0604020202020204" pitchFamily="34" charset="0"/>
              </a:rPr>
              <a:t>: PUC Order, Docket M-2011-2249441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Puerto Rico</a:t>
            </a:r>
            <a:r>
              <a:rPr lang="en-US" sz="1000" dirty="0">
                <a:latin typeface="Helvetica" panose="020B0604020202020204" pitchFamily="34" charset="0"/>
                <a:cs typeface="Helvetica" panose="020B0604020202020204" pitchFamily="34" charset="0"/>
              </a:rPr>
              <a:t>: No policy reference available; based on news reports and articles</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Rhode Island</a:t>
            </a:r>
            <a:r>
              <a:rPr lang="en-US" sz="1000" dirty="0">
                <a:latin typeface="Helvetica" panose="020B0604020202020204" pitchFamily="34" charset="0"/>
                <a:cs typeface="Helvetica" panose="020B0604020202020204" pitchFamily="34" charset="0"/>
              </a:rPr>
              <a:t>: R.I. Gen. Laws §39-26.4 </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South Carolina: </a:t>
            </a:r>
            <a:r>
              <a:rPr lang="en-US" sz="1000" dirty="0">
                <a:solidFill>
                  <a:srgbClr val="427E93"/>
                </a:solidFill>
                <a:latin typeface="Helvetica" panose="020B0604020202020204" pitchFamily="34" charset="0"/>
                <a:cs typeface="Helvetica" panose="020B0604020202020204" pitchFamily="34" charset="0"/>
              </a:rPr>
              <a:t>SC Code Section 58-27-2610(E) and Section 58-27-2630(A)(9) arising from S.B. 1189 (2014) prohibit 3</a:t>
            </a:r>
            <a:r>
              <a:rPr lang="en-US" sz="1000" baseline="30000" dirty="0">
                <a:solidFill>
                  <a:srgbClr val="427E93"/>
                </a:solidFill>
                <a:latin typeface="Helvetica" panose="020B0604020202020204" pitchFamily="34" charset="0"/>
                <a:cs typeface="Helvetica" panose="020B0604020202020204" pitchFamily="34" charset="0"/>
              </a:rPr>
              <a:t>rd</a:t>
            </a:r>
            <a:r>
              <a:rPr lang="en-US" sz="1000" dirty="0">
                <a:solidFill>
                  <a:srgbClr val="427E93"/>
                </a:solidFill>
                <a:latin typeface="Helvetica" panose="020B0604020202020204" pitchFamily="34" charset="0"/>
                <a:cs typeface="Helvetica" panose="020B0604020202020204" pitchFamily="34" charset="0"/>
              </a:rPr>
              <a:t> Party Sales, but S.B. 1189 explicitly allows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Texas</a:t>
            </a:r>
            <a:r>
              <a:rPr lang="en-US" sz="1000" dirty="0">
                <a:latin typeface="Helvetica" panose="020B0604020202020204" pitchFamily="34" charset="0"/>
                <a:cs typeface="Helvetica" panose="020B0604020202020204" pitchFamily="34" charset="0"/>
              </a:rPr>
              <a:t>: Texas Utilities Code § 39.916 (a)(2) </a:t>
            </a:r>
            <a:r>
              <a:rPr lang="en-US" sz="1000" i="1" dirty="0">
                <a:latin typeface="Helvetica" panose="020B0604020202020204" pitchFamily="34" charset="0"/>
                <a:cs typeface="Helvetica" panose="020B0604020202020204" pitchFamily="34" charset="0"/>
              </a:rPr>
              <a:t>(limited to systems generating electricity no more than the average annual electricity consumption)</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Utah</a:t>
            </a:r>
            <a:r>
              <a:rPr lang="en-US" sz="1000" dirty="0">
                <a:latin typeface="Helvetica" panose="020B0604020202020204" pitchFamily="34" charset="0"/>
                <a:cs typeface="Helvetica" panose="020B0604020202020204" pitchFamily="34" charset="0"/>
              </a:rPr>
              <a:t>: Title 54 Chapter 2 (1)(19)</a:t>
            </a:r>
            <a:endParaRPr lang="en-US" sz="1000" i="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Vermont</a:t>
            </a:r>
            <a:r>
              <a:rPr lang="en-US" sz="1000" dirty="0">
                <a:latin typeface="Helvetica" panose="020B0604020202020204" pitchFamily="34" charset="0"/>
                <a:cs typeface="Helvetica" panose="020B0604020202020204" pitchFamily="34" charset="0"/>
              </a:rPr>
              <a:t>: No policy reference available, based upon news reports and communications</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Virginia</a:t>
            </a:r>
            <a:r>
              <a:rPr lang="en-US" sz="1000" dirty="0">
                <a:latin typeface="Helvetica" panose="020B0604020202020204" pitchFamily="34" charset="0"/>
                <a:cs typeface="Helvetica" panose="020B0604020202020204" pitchFamily="34" charset="0"/>
              </a:rPr>
              <a:t>: VA. Code Ann. § 56-594</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West Virginia</a:t>
            </a:r>
            <a:r>
              <a:rPr lang="en-US" sz="1000" dirty="0">
                <a:latin typeface="Helvetica" panose="020B0604020202020204" pitchFamily="34" charset="0"/>
                <a:cs typeface="Helvetica" panose="020B0604020202020204" pitchFamily="34" charset="0"/>
              </a:rPr>
              <a:t>: W.Va. Code §24-2-1</a:t>
            </a:r>
          </a:p>
        </p:txBody>
      </p:sp>
    </p:spTree>
    <p:extLst>
      <p:ext uri="{BB962C8B-B14F-4D97-AF65-F5344CB8AC3E}">
        <p14:creationId xmlns:p14="http://schemas.microsoft.com/office/powerpoint/2010/main" val="3657211870"/>
      </p:ext>
    </p:extLst>
  </p:cSld>
  <p:clrMapOvr>
    <a:masterClrMapping/>
  </p:clrMapOvr>
</p:sld>
</file>

<file path=ppt/theme/theme1.xml><?xml version="1.0" encoding="utf-8"?>
<a:theme xmlns:a="http://schemas.openxmlformats.org/drawingml/2006/main" name="Theme1">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AB12A220-07D5-4930-997C-04B65F224707}" vid="{81485280-E667-4D1E-8622-4705885F4A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7312</TotalTime>
  <Words>1063</Words>
  <Application>Microsoft Office PowerPoint</Application>
  <PresentationFormat>On-screen Show (4:3)</PresentationFormat>
  <Paragraphs>70</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Tahoma</vt:lpstr>
      <vt:lpstr>Theme1</vt:lpstr>
      <vt:lpstr>PowerPoint Presentation</vt:lpstr>
      <vt:lpstr>Important Information Regarding 3rd-Party Solar PPAs</vt:lpstr>
      <vt:lpstr>PowerPoint Presentation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Achyut Shrestha</dc:creator>
  <cp:lastModifiedBy>Emily Lynn Apadula</cp:lastModifiedBy>
  <cp:revision>117</cp:revision>
  <dcterms:created xsi:type="dcterms:W3CDTF">2015-03-16T15:36:26Z</dcterms:created>
  <dcterms:modified xsi:type="dcterms:W3CDTF">2026-05-27T19:15:49Z</dcterms:modified>
</cp:coreProperties>
</file>